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36F38-8887-4FC0-9631-B5FADFBA37B7}" type="datetimeFigureOut">
              <a:rPr lang="tr-TR" smtClean="0"/>
              <a:t>20.03.2019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692B3-BC46-4E27-B7E0-BC58C7C25E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278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E2D0-0F3A-487E-B24D-2BFF15C48952}" type="datetime1">
              <a:rPr lang="en-US" smtClean="0"/>
              <a:t>3/20/2019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76353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D0406-E776-46A8-8EB9-5AF710B8A3B3}" type="datetime1">
              <a:rPr lang="en-US" smtClean="0"/>
              <a:t>3/20/2019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153510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E8E3-9DD3-4260-A8FB-2A9FC7F2952D}" type="datetime1">
              <a:rPr lang="en-US" smtClean="0"/>
              <a:t>3/20/2019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2774439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9BA2B-38E4-417E-BA08-1C6674192D23}" type="datetime1">
              <a:rPr lang="en-US" smtClean="0"/>
              <a:t>3/20/2019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 u="sng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C7453-EC20-450D-81A1-02273AC1D37F}" type="datetime1">
              <a:rPr lang="en-US" smtClean="0"/>
              <a:t>3/20/2019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1604-A978-4F34-9516-683DF09101ED}" type="datetime1">
              <a:rPr lang="en-US" smtClean="0"/>
              <a:t>3/20/2019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257522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D0ED-244C-462E-BCF5-3B57C7A3B1B4}" type="datetime1">
              <a:rPr lang="en-US" smtClean="0"/>
              <a:t>3/20/2019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302982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D8A-100D-4D03-972A-FCD1637BB5F3}" type="datetime1">
              <a:rPr lang="en-US" smtClean="0"/>
              <a:t>3/20/2019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46853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ADE4-6D4B-4E75-837A-C9C0C104A3EB}" type="datetime1">
              <a:rPr lang="en-US" smtClean="0"/>
              <a:t>3/20/2019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166943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6062-E776-4E61-A63E-7E5DA6A75515}" type="datetime1">
              <a:rPr lang="en-US" smtClean="0"/>
              <a:t>3/20/2019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134684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7D9A-8D8A-4BEF-B8B0-1DCE4AE4C1F5}" type="datetime1">
              <a:rPr lang="en-US" smtClean="0"/>
              <a:t>3/20/2019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1023786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9DA2-D160-441D-AEBB-FD3D98643080}" type="datetime1">
              <a:rPr lang="en-US" smtClean="0"/>
              <a:t>3/20/2019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227622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9808-FDA2-4947-990A-CE29A1EB49B8}" type="datetime1">
              <a:rPr lang="en-US" smtClean="0"/>
              <a:t>3/20/2019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372287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5907-EE12-452F-8AC9-A7E85F8882EB}" type="datetime1">
              <a:rPr lang="en-US" smtClean="0"/>
              <a:t>3/20/2019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  <p:extLst>
      <p:ext uri="{BB962C8B-B14F-4D97-AF65-F5344CB8AC3E}">
        <p14:creationId xmlns:p14="http://schemas.microsoft.com/office/powerpoint/2010/main" val="34141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zluca.info/dersler.html)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08050" y="4344670"/>
            <a:ext cx="7406640" cy="0"/>
          </a:xfrm>
          <a:custGeom>
            <a:avLst/>
            <a:gdLst/>
            <a:ahLst/>
            <a:cxnLst/>
            <a:rect l="l" t="t" r="r" b="b"/>
            <a:pathLst>
              <a:path w="7406640">
                <a:moveTo>
                  <a:pt x="0" y="0"/>
                </a:moveTo>
                <a:lnTo>
                  <a:pt x="740664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0752" y="3076257"/>
            <a:ext cx="7458709" cy="116522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604520" marR="5080" indent="-592455">
              <a:lnSpc>
                <a:spcPts val="4120"/>
              </a:lnSpc>
              <a:spcBef>
                <a:spcPts val="844"/>
              </a:spcBef>
            </a:pPr>
            <a:r>
              <a:rPr sz="4050" spc="-455" dirty="0">
                <a:solidFill>
                  <a:srgbClr val="124262"/>
                </a:solidFill>
                <a:latin typeface="Arial"/>
                <a:cs typeface="Arial"/>
              </a:rPr>
              <a:t>YMT </a:t>
            </a:r>
            <a:r>
              <a:rPr sz="4050" spc="-335" dirty="0">
                <a:solidFill>
                  <a:srgbClr val="124262"/>
                </a:solidFill>
                <a:latin typeface="Arial"/>
                <a:cs typeface="Arial"/>
              </a:rPr>
              <a:t>312-Yazılım </a:t>
            </a:r>
            <a:r>
              <a:rPr sz="4050" spc="-375" dirty="0">
                <a:solidFill>
                  <a:srgbClr val="124262"/>
                </a:solidFill>
                <a:latin typeface="Arial"/>
                <a:cs typeface="Arial"/>
              </a:rPr>
              <a:t>Tasarım </a:t>
            </a:r>
            <a:r>
              <a:rPr sz="4050" spc="-480" dirty="0">
                <a:solidFill>
                  <a:srgbClr val="124262"/>
                </a:solidFill>
                <a:latin typeface="Arial"/>
                <a:cs typeface="Arial"/>
              </a:rPr>
              <a:t>Ve </a:t>
            </a:r>
            <a:r>
              <a:rPr sz="4050" spc="-155" dirty="0">
                <a:solidFill>
                  <a:srgbClr val="124262"/>
                </a:solidFill>
                <a:latin typeface="Arial"/>
                <a:cs typeface="Arial"/>
              </a:rPr>
              <a:t>Mimarisi  </a:t>
            </a:r>
            <a:r>
              <a:rPr sz="4050" spc="-295" dirty="0">
                <a:solidFill>
                  <a:srgbClr val="2583C5"/>
                </a:solidFill>
                <a:latin typeface="Arial"/>
                <a:cs typeface="Arial"/>
              </a:rPr>
              <a:t>Planlama ve </a:t>
            </a:r>
            <a:r>
              <a:rPr sz="4050" spc="-315" dirty="0">
                <a:solidFill>
                  <a:srgbClr val="2583C5"/>
                </a:solidFill>
                <a:latin typeface="Arial"/>
                <a:cs typeface="Arial"/>
              </a:rPr>
              <a:t>Sistem</a:t>
            </a:r>
            <a:r>
              <a:rPr sz="4050" spc="-415" dirty="0">
                <a:solidFill>
                  <a:srgbClr val="2583C5"/>
                </a:solidFill>
                <a:latin typeface="Arial"/>
                <a:cs typeface="Arial"/>
              </a:rPr>
              <a:t> </a:t>
            </a:r>
            <a:r>
              <a:rPr sz="4050" spc="-310" dirty="0">
                <a:solidFill>
                  <a:srgbClr val="2583C5"/>
                </a:solidFill>
                <a:latin typeface="Arial"/>
                <a:cs typeface="Arial"/>
              </a:rPr>
              <a:t>Çözümleme</a:t>
            </a:r>
            <a:endParaRPr sz="4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08240" y="4152900"/>
            <a:ext cx="1455420" cy="140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1396" y="4549902"/>
            <a:ext cx="913129" cy="3529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9235" y="274320"/>
            <a:ext cx="6867525" cy="2857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19960" y="4787900"/>
            <a:ext cx="3914140" cy="396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95340" y="4787900"/>
            <a:ext cx="937260" cy="396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19654" y="4826253"/>
            <a:ext cx="437388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200" dirty="0">
                <a:solidFill>
                  <a:srgbClr val="12171B"/>
                </a:solidFill>
                <a:latin typeface="Arial"/>
                <a:cs typeface="Arial"/>
              </a:rPr>
              <a:t>F</a:t>
            </a:r>
            <a:r>
              <a:rPr sz="1350" spc="-18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12171B"/>
                </a:solidFill>
                <a:latin typeface="Arial"/>
                <a:cs typeface="Arial"/>
              </a:rPr>
              <a:t>ı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20" dirty="0">
                <a:solidFill>
                  <a:srgbClr val="12171B"/>
                </a:solidFill>
                <a:latin typeface="Arial"/>
                <a:cs typeface="Arial"/>
              </a:rPr>
              <a:t>r</a:t>
            </a:r>
            <a:r>
              <a:rPr sz="1350" spc="-19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100" dirty="0">
                <a:solidFill>
                  <a:srgbClr val="12171B"/>
                </a:solidFill>
                <a:latin typeface="Arial"/>
                <a:cs typeface="Arial"/>
              </a:rPr>
              <a:t>a</a:t>
            </a:r>
            <a:r>
              <a:rPr sz="1350" spc="-19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80" dirty="0">
                <a:solidFill>
                  <a:srgbClr val="12171B"/>
                </a:solidFill>
                <a:latin typeface="Arial"/>
                <a:cs typeface="Arial"/>
              </a:rPr>
              <a:t>t</a:t>
            </a:r>
            <a:r>
              <a:rPr sz="1350" spc="30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105" dirty="0">
                <a:solidFill>
                  <a:srgbClr val="12171B"/>
                </a:solidFill>
                <a:latin typeface="Arial"/>
                <a:cs typeface="Arial"/>
              </a:rPr>
              <a:t>Ü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12171B"/>
                </a:solidFill>
                <a:latin typeface="Arial"/>
                <a:cs typeface="Arial"/>
              </a:rPr>
              <a:t>n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12171B"/>
                </a:solidFill>
                <a:latin typeface="Arial"/>
                <a:cs typeface="Arial"/>
              </a:rPr>
              <a:t>i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12171B"/>
                </a:solidFill>
                <a:latin typeface="Arial"/>
                <a:cs typeface="Arial"/>
              </a:rPr>
              <a:t>v</a:t>
            </a:r>
            <a:r>
              <a:rPr sz="1350" spc="-19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75" dirty="0">
                <a:solidFill>
                  <a:srgbClr val="12171B"/>
                </a:solidFill>
                <a:latin typeface="Arial"/>
                <a:cs typeface="Arial"/>
              </a:rPr>
              <a:t>e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20" dirty="0">
                <a:solidFill>
                  <a:srgbClr val="12171B"/>
                </a:solidFill>
                <a:latin typeface="Arial"/>
                <a:cs typeface="Arial"/>
              </a:rPr>
              <a:t>r</a:t>
            </a:r>
            <a:r>
              <a:rPr sz="1350" spc="-19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145" dirty="0">
                <a:solidFill>
                  <a:srgbClr val="12171B"/>
                </a:solidFill>
                <a:latin typeface="Arial"/>
                <a:cs typeface="Arial"/>
              </a:rPr>
              <a:t>s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12171B"/>
                </a:solidFill>
                <a:latin typeface="Arial"/>
                <a:cs typeface="Arial"/>
              </a:rPr>
              <a:t>i</a:t>
            </a:r>
            <a:r>
              <a:rPr sz="1350" spc="-19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80" dirty="0">
                <a:solidFill>
                  <a:srgbClr val="12171B"/>
                </a:solidFill>
                <a:latin typeface="Arial"/>
                <a:cs typeface="Arial"/>
              </a:rPr>
              <a:t>t</a:t>
            </a:r>
            <a:r>
              <a:rPr sz="1350" spc="-19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75" dirty="0">
                <a:solidFill>
                  <a:srgbClr val="12171B"/>
                </a:solidFill>
                <a:latin typeface="Arial"/>
                <a:cs typeface="Arial"/>
              </a:rPr>
              <a:t>e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145" dirty="0">
                <a:solidFill>
                  <a:srgbClr val="12171B"/>
                </a:solidFill>
                <a:latin typeface="Arial"/>
                <a:cs typeface="Arial"/>
              </a:rPr>
              <a:t>s</a:t>
            </a:r>
            <a:r>
              <a:rPr sz="1350" spc="-19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12171B"/>
                </a:solidFill>
                <a:latin typeface="Arial"/>
                <a:cs typeface="Arial"/>
              </a:rPr>
              <a:t>i</a:t>
            </a:r>
            <a:r>
              <a:rPr sz="1350" spc="2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114" dirty="0">
                <a:solidFill>
                  <a:srgbClr val="12171B"/>
                </a:solidFill>
                <a:latin typeface="Arial"/>
                <a:cs typeface="Arial"/>
              </a:rPr>
              <a:t>Ya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140" dirty="0">
                <a:solidFill>
                  <a:srgbClr val="12171B"/>
                </a:solidFill>
                <a:latin typeface="Arial"/>
                <a:cs typeface="Arial"/>
              </a:rPr>
              <a:t>z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12171B"/>
                </a:solidFill>
                <a:latin typeface="Arial"/>
                <a:cs typeface="Arial"/>
              </a:rPr>
              <a:t>ı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12171B"/>
                </a:solidFill>
                <a:latin typeface="Arial"/>
                <a:cs typeface="Arial"/>
              </a:rPr>
              <a:t>l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65" dirty="0">
                <a:solidFill>
                  <a:srgbClr val="12171B"/>
                </a:solidFill>
                <a:latin typeface="Arial"/>
                <a:cs typeface="Arial"/>
              </a:rPr>
              <a:t>ı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12171B"/>
                </a:solidFill>
                <a:latin typeface="Arial"/>
                <a:cs typeface="Arial"/>
              </a:rPr>
              <a:t>m</a:t>
            </a:r>
            <a:r>
              <a:rPr sz="1350" spc="254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35" dirty="0">
                <a:solidFill>
                  <a:srgbClr val="12171B"/>
                </a:solidFill>
                <a:latin typeface="Arial"/>
                <a:cs typeface="Arial"/>
              </a:rPr>
              <a:t>M</a:t>
            </a:r>
            <a:r>
              <a:rPr sz="1350" spc="-18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12171B"/>
                </a:solidFill>
                <a:latin typeface="Arial"/>
                <a:cs typeface="Arial"/>
              </a:rPr>
              <a:t>ü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12171B"/>
                </a:solidFill>
                <a:latin typeface="Arial"/>
                <a:cs typeface="Arial"/>
              </a:rPr>
              <a:t>h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75" dirty="0">
                <a:solidFill>
                  <a:srgbClr val="12171B"/>
                </a:solidFill>
                <a:latin typeface="Arial"/>
                <a:cs typeface="Arial"/>
              </a:rPr>
              <a:t>e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12171B"/>
                </a:solidFill>
                <a:latin typeface="Arial"/>
                <a:cs typeface="Arial"/>
              </a:rPr>
              <a:t>n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12171B"/>
                </a:solidFill>
                <a:latin typeface="Arial"/>
                <a:cs typeface="Arial"/>
              </a:rPr>
              <a:t>d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12171B"/>
                </a:solidFill>
                <a:latin typeface="Arial"/>
                <a:cs typeface="Arial"/>
              </a:rPr>
              <a:t>i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145" dirty="0">
                <a:solidFill>
                  <a:srgbClr val="12171B"/>
                </a:solidFill>
                <a:latin typeface="Arial"/>
                <a:cs typeface="Arial"/>
              </a:rPr>
              <a:t>s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12171B"/>
                </a:solidFill>
                <a:latin typeface="Arial"/>
                <a:cs typeface="Arial"/>
              </a:rPr>
              <a:t>l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12171B"/>
                </a:solidFill>
                <a:latin typeface="Arial"/>
                <a:cs typeface="Arial"/>
              </a:rPr>
              <a:t>i</a:t>
            </a:r>
            <a:r>
              <a:rPr sz="1350" spc="-19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114" dirty="0">
                <a:solidFill>
                  <a:srgbClr val="12171B"/>
                </a:solidFill>
                <a:latin typeface="Arial"/>
                <a:cs typeface="Arial"/>
              </a:rPr>
              <a:t>ğ</a:t>
            </a:r>
            <a:r>
              <a:rPr sz="1350" spc="-18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12171B"/>
                </a:solidFill>
                <a:latin typeface="Arial"/>
                <a:cs typeface="Arial"/>
              </a:rPr>
              <a:t>i</a:t>
            </a:r>
            <a:r>
              <a:rPr sz="1350" spc="33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165" dirty="0">
                <a:solidFill>
                  <a:srgbClr val="12171B"/>
                </a:solidFill>
                <a:latin typeface="Arial"/>
                <a:cs typeface="Arial"/>
              </a:rPr>
              <a:t>B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35" dirty="0">
                <a:solidFill>
                  <a:srgbClr val="12171B"/>
                </a:solidFill>
                <a:latin typeface="Arial"/>
                <a:cs typeface="Arial"/>
              </a:rPr>
              <a:t>ö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12171B"/>
                </a:solidFill>
                <a:latin typeface="Arial"/>
                <a:cs typeface="Arial"/>
              </a:rPr>
              <a:t>l</a:t>
            </a:r>
            <a:r>
              <a:rPr sz="1350" spc="-170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12171B"/>
                </a:solidFill>
                <a:latin typeface="Arial"/>
                <a:cs typeface="Arial"/>
              </a:rPr>
              <a:t>ü</a:t>
            </a:r>
            <a:r>
              <a:rPr sz="1350" spc="-17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12171B"/>
                </a:solidFill>
                <a:latin typeface="Arial"/>
                <a:cs typeface="Arial"/>
              </a:rPr>
              <a:t>m</a:t>
            </a:r>
            <a:r>
              <a:rPr sz="1350" spc="-185" dirty="0">
                <a:solidFill>
                  <a:srgbClr val="12171B"/>
                </a:solidFill>
                <a:latin typeface="Arial"/>
                <a:cs typeface="Arial"/>
              </a:rPr>
              <a:t> </a:t>
            </a:r>
            <a:r>
              <a:rPr sz="1350" spc="-40" dirty="0">
                <a:solidFill>
                  <a:srgbClr val="12171B"/>
                </a:solidFill>
                <a:latin typeface="Arial"/>
                <a:cs typeface="Arial"/>
              </a:rPr>
              <a:t>ü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17534" y="6568757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160"/>
              </a:lnSpc>
            </a:pPr>
            <a:fld id="{81D60167-4931-47E6-BA6A-407CBD079E47}" type="slidenum">
              <a:rPr sz="105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fld>
            <a:endParaRPr sz="1050">
              <a:latin typeface="Arial"/>
              <a:cs typeface="Arial"/>
            </a:endParaRPr>
          </a:p>
        </p:txBody>
      </p:sp>
      <p:sp>
        <p:nvSpPr>
          <p:cNvPr id="2" name="Veri Yer Tutucusu 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C82F366-39A7-488D-A523-6B2DB51E775D}" type="datetime1">
              <a:rPr lang="en-US" smtClean="0"/>
              <a:t>3/20/2019</a:t>
            </a:fld>
            <a:endParaRPr lang="en-US"/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1</a:t>
            </a:fld>
            <a:endParaRPr lang="tr-TR" spc="-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475" dirty="0"/>
              <a:t>Yazılım</a:t>
            </a:r>
            <a:r>
              <a:rPr spc="-345" dirty="0"/>
              <a:t> </a:t>
            </a:r>
            <a:r>
              <a:rPr spc="-375" dirty="0"/>
              <a:t>Kaynakları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780177"/>
            <a:ext cx="7371080" cy="381444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sz="2400" spc="-204" dirty="0">
                <a:solidFill>
                  <a:srgbClr val="C00000"/>
                </a:solidFill>
                <a:latin typeface="Arial"/>
                <a:cs typeface="Arial"/>
              </a:rPr>
              <a:t>Test</a:t>
            </a:r>
            <a:r>
              <a:rPr sz="2400" spc="-1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araçları</a:t>
            </a:r>
            <a:endParaRPr sz="2400">
              <a:latin typeface="Arial"/>
              <a:cs typeface="Arial"/>
            </a:endParaRPr>
          </a:p>
          <a:p>
            <a:pPr marL="570865" lvl="1" indent="-215265">
              <a:lnSpc>
                <a:spcPts val="2050"/>
              </a:lnSpc>
              <a:spcBef>
                <a:spcPts val="2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135" dirty="0">
                <a:latin typeface="Arial"/>
                <a:cs typeface="Arial"/>
              </a:rPr>
              <a:t>Yazılımı </a:t>
            </a:r>
            <a:r>
              <a:rPr sz="1800" spc="-75" dirty="0">
                <a:latin typeface="Arial"/>
                <a:cs typeface="Arial"/>
              </a:rPr>
              <a:t>doğrulama </a:t>
            </a:r>
            <a:r>
              <a:rPr sz="1800" spc="-105" dirty="0">
                <a:latin typeface="Arial"/>
                <a:cs typeface="Arial"/>
              </a:rPr>
              <a:t>ve </a:t>
            </a:r>
            <a:r>
              <a:rPr sz="1800" spc="-85" dirty="0">
                <a:latin typeface="Arial"/>
                <a:cs typeface="Arial"/>
              </a:rPr>
              <a:t>geçerleme </a:t>
            </a:r>
            <a:r>
              <a:rPr sz="1800" spc="-55" dirty="0">
                <a:latin typeface="Arial"/>
                <a:cs typeface="Arial"/>
              </a:rPr>
              <a:t>işlemlerinde </a:t>
            </a:r>
            <a:r>
              <a:rPr sz="1800" spc="-65" dirty="0">
                <a:latin typeface="Arial"/>
                <a:cs typeface="Arial"/>
              </a:rPr>
              <a:t>kullanılır. </a:t>
            </a:r>
            <a:r>
              <a:rPr sz="1800" spc="-155" dirty="0">
                <a:latin typeface="Arial"/>
                <a:cs typeface="Arial"/>
              </a:rPr>
              <a:t>Test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verisi</a:t>
            </a:r>
            <a:endParaRPr sz="1800">
              <a:latin typeface="Arial"/>
              <a:cs typeface="Arial"/>
            </a:endParaRPr>
          </a:p>
          <a:p>
            <a:pPr marL="570865">
              <a:lnSpc>
                <a:spcPts val="2050"/>
              </a:lnSpc>
            </a:pPr>
            <a:r>
              <a:rPr sz="1800" spc="-45" dirty="0">
                <a:latin typeface="Arial"/>
                <a:cs typeface="Arial"/>
              </a:rPr>
              <a:t>üreticiler, </a:t>
            </a:r>
            <a:r>
              <a:rPr sz="1800" spc="-30" dirty="0">
                <a:latin typeface="Arial"/>
                <a:cs typeface="Arial"/>
              </a:rPr>
              <a:t>otomatik </a:t>
            </a:r>
            <a:r>
              <a:rPr sz="1800" spc="-40" dirty="0">
                <a:latin typeface="Arial"/>
                <a:cs typeface="Arial"/>
              </a:rPr>
              <a:t>test </a:t>
            </a:r>
            <a:r>
              <a:rPr sz="1800" spc="-65" dirty="0">
                <a:latin typeface="Arial"/>
                <a:cs typeface="Arial"/>
              </a:rPr>
              <a:t>yordamları,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819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sz="2400" spc="-60" dirty="0">
                <a:solidFill>
                  <a:srgbClr val="C00000"/>
                </a:solidFill>
                <a:latin typeface="Arial"/>
                <a:cs typeface="Arial"/>
              </a:rPr>
              <a:t>Prototipleme </a:t>
            </a:r>
            <a:r>
              <a:rPr sz="2400" spc="-145" dirty="0">
                <a:solidFill>
                  <a:srgbClr val="C00000"/>
                </a:solidFill>
                <a:latin typeface="Arial"/>
                <a:cs typeface="Arial"/>
              </a:rPr>
              <a:t>ve </a:t>
            </a:r>
            <a:r>
              <a:rPr sz="2400" spc="-120" dirty="0">
                <a:solidFill>
                  <a:srgbClr val="C00000"/>
                </a:solidFill>
                <a:latin typeface="Arial"/>
                <a:cs typeface="Arial"/>
              </a:rPr>
              <a:t>simülasyon</a:t>
            </a:r>
            <a:r>
              <a:rPr sz="2400" spc="-2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araçları</a:t>
            </a:r>
            <a:endParaRPr sz="2400">
              <a:latin typeface="Arial"/>
              <a:cs typeface="Arial"/>
            </a:endParaRPr>
          </a:p>
          <a:p>
            <a:pPr marL="570865" marR="106680" lvl="1" indent="-215265">
              <a:lnSpc>
                <a:spcPts val="1939"/>
              </a:lnSpc>
              <a:spcBef>
                <a:spcPts val="509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55" dirty="0">
                <a:latin typeface="Arial"/>
                <a:cs typeface="Arial"/>
              </a:rPr>
              <a:t>Geliştirmenin </a:t>
            </a:r>
            <a:r>
              <a:rPr sz="1800" spc="-80" dirty="0">
                <a:latin typeface="Arial"/>
                <a:cs typeface="Arial"/>
              </a:rPr>
              <a:t>erken </a:t>
            </a:r>
            <a:r>
              <a:rPr sz="1800" spc="-100" dirty="0">
                <a:latin typeface="Arial"/>
                <a:cs typeface="Arial"/>
              </a:rPr>
              <a:t>aşamalarında </a:t>
            </a:r>
            <a:r>
              <a:rPr sz="1800" spc="-80" dirty="0">
                <a:latin typeface="Arial"/>
                <a:cs typeface="Arial"/>
              </a:rPr>
              <a:t>kullanıcıya, </a:t>
            </a:r>
            <a:r>
              <a:rPr sz="1800" spc="-110" dirty="0">
                <a:latin typeface="Arial"/>
                <a:cs typeface="Arial"/>
              </a:rPr>
              <a:t>sonuç </a:t>
            </a:r>
            <a:r>
              <a:rPr sz="1800" spc="-50" dirty="0">
                <a:latin typeface="Arial"/>
                <a:cs typeface="Arial"/>
              </a:rPr>
              <a:t>ürünün </a:t>
            </a:r>
            <a:r>
              <a:rPr sz="1800" spc="-120" dirty="0">
                <a:latin typeface="Arial"/>
                <a:cs typeface="Arial"/>
              </a:rPr>
              <a:t>çalışması </a:t>
            </a:r>
            <a:r>
              <a:rPr sz="1800" spc="-30" dirty="0">
                <a:latin typeface="Arial"/>
                <a:cs typeface="Arial"/>
              </a:rPr>
              <a:t>ile  </a:t>
            </a:r>
            <a:r>
              <a:rPr sz="1800" spc="-20" dirty="0">
                <a:latin typeface="Arial"/>
                <a:cs typeface="Arial"/>
              </a:rPr>
              <a:t>ilgili </a:t>
            </a:r>
            <a:r>
              <a:rPr sz="1800" dirty="0">
                <a:latin typeface="Arial"/>
                <a:cs typeface="Arial"/>
              </a:rPr>
              <a:t>fikir </a:t>
            </a:r>
            <a:r>
              <a:rPr sz="1800" spc="-75" dirty="0">
                <a:latin typeface="Arial"/>
                <a:cs typeface="Arial"/>
              </a:rPr>
              <a:t>veren </a:t>
            </a:r>
            <a:r>
              <a:rPr sz="1800" spc="-105" dirty="0">
                <a:latin typeface="Arial"/>
                <a:cs typeface="Arial"/>
              </a:rPr>
              <a:t>ve </a:t>
            </a:r>
            <a:r>
              <a:rPr sz="1800" spc="-55" dirty="0">
                <a:latin typeface="Arial"/>
                <a:cs typeface="Arial"/>
              </a:rPr>
              <a:t>yönlendiren</a:t>
            </a:r>
            <a:r>
              <a:rPr sz="1800" spc="-27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araçlar.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79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sz="2400" spc="-160" dirty="0">
                <a:solidFill>
                  <a:srgbClr val="C00000"/>
                </a:solidFill>
                <a:latin typeface="Arial"/>
                <a:cs typeface="Arial"/>
              </a:rPr>
              <a:t>Bakım</a:t>
            </a:r>
            <a:r>
              <a:rPr sz="2400" spc="-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araçları</a:t>
            </a:r>
            <a:endParaRPr sz="2400">
              <a:latin typeface="Arial"/>
              <a:cs typeface="Arial"/>
            </a:endParaRPr>
          </a:p>
          <a:p>
            <a:pPr marL="570865" marR="5080" lvl="1" indent="-215265">
              <a:lnSpc>
                <a:spcPts val="1939"/>
              </a:lnSpc>
              <a:spcBef>
                <a:spcPts val="509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100" dirty="0">
                <a:latin typeface="Arial"/>
                <a:cs typeface="Arial"/>
              </a:rPr>
              <a:t>Programın </a:t>
            </a:r>
            <a:r>
              <a:rPr sz="1800" spc="-85" dirty="0">
                <a:latin typeface="Arial"/>
                <a:cs typeface="Arial"/>
              </a:rPr>
              <a:t>bakımını </a:t>
            </a:r>
            <a:r>
              <a:rPr sz="1800" spc="-80" dirty="0">
                <a:latin typeface="Arial"/>
                <a:cs typeface="Arial"/>
              </a:rPr>
              <a:t>kolaylaştıran, </a:t>
            </a:r>
            <a:r>
              <a:rPr sz="1800" spc="-10" dirty="0">
                <a:latin typeface="Arial"/>
                <a:cs typeface="Arial"/>
              </a:rPr>
              <a:t>bir </a:t>
            </a:r>
            <a:r>
              <a:rPr sz="1800" spc="-114" dirty="0">
                <a:latin typeface="Arial"/>
                <a:cs typeface="Arial"/>
              </a:rPr>
              <a:t>kaynak </a:t>
            </a:r>
            <a:r>
              <a:rPr sz="1800" spc="-90" dirty="0">
                <a:latin typeface="Arial"/>
                <a:cs typeface="Arial"/>
              </a:rPr>
              <a:t>koddan </a:t>
            </a:r>
            <a:r>
              <a:rPr sz="1800" spc="-75" dirty="0">
                <a:latin typeface="Arial"/>
                <a:cs typeface="Arial"/>
              </a:rPr>
              <a:t>program </a:t>
            </a:r>
            <a:r>
              <a:rPr sz="1800" spc="-85" dirty="0">
                <a:latin typeface="Arial"/>
                <a:cs typeface="Arial"/>
              </a:rPr>
              <a:t>şemalarının  </a:t>
            </a:r>
            <a:r>
              <a:rPr sz="1800" spc="-40" dirty="0">
                <a:latin typeface="Arial"/>
                <a:cs typeface="Arial"/>
              </a:rPr>
              <a:t>üretilmesini, </a:t>
            </a:r>
            <a:r>
              <a:rPr sz="1800" spc="-45" dirty="0">
                <a:latin typeface="Arial"/>
                <a:cs typeface="Arial"/>
              </a:rPr>
              <a:t>veri </a:t>
            </a:r>
            <a:r>
              <a:rPr sz="1800" spc="-100" dirty="0">
                <a:latin typeface="Arial"/>
                <a:cs typeface="Arial"/>
              </a:rPr>
              <a:t>yapısının </a:t>
            </a:r>
            <a:r>
              <a:rPr sz="1800" spc="-70" dirty="0">
                <a:latin typeface="Arial"/>
                <a:cs typeface="Arial"/>
              </a:rPr>
              <a:t>ortaya </a:t>
            </a:r>
            <a:r>
              <a:rPr sz="1800" spc="-90" dirty="0">
                <a:latin typeface="Arial"/>
                <a:cs typeface="Arial"/>
              </a:rPr>
              <a:t>çıkarılmasını </a:t>
            </a:r>
            <a:r>
              <a:rPr sz="1800" spc="-125" dirty="0">
                <a:latin typeface="Arial"/>
                <a:cs typeface="Arial"/>
              </a:rPr>
              <a:t>sağlayan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araçlar.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81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sz="2400" spc="-140" dirty="0">
                <a:solidFill>
                  <a:srgbClr val="C00000"/>
                </a:solidFill>
                <a:latin typeface="Arial"/>
                <a:cs typeface="Arial"/>
              </a:rPr>
              <a:t>Destek</a:t>
            </a:r>
            <a:r>
              <a:rPr sz="2400" spc="-1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araçları</a:t>
            </a:r>
            <a:endParaRPr sz="24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2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45" dirty="0">
                <a:latin typeface="Arial"/>
                <a:cs typeface="Arial"/>
              </a:rPr>
              <a:t>İşletim </a:t>
            </a:r>
            <a:r>
              <a:rPr sz="1800" spc="-55" dirty="0">
                <a:latin typeface="Arial"/>
                <a:cs typeface="Arial"/>
              </a:rPr>
              <a:t>sistemleri, </a:t>
            </a:r>
            <a:r>
              <a:rPr sz="1800" spc="-150" dirty="0">
                <a:latin typeface="Arial"/>
                <a:cs typeface="Arial"/>
              </a:rPr>
              <a:t>ağ </a:t>
            </a:r>
            <a:r>
              <a:rPr sz="1800" spc="-75" dirty="0">
                <a:latin typeface="Arial"/>
                <a:cs typeface="Arial"/>
              </a:rPr>
              <a:t>yazılımları, e-posta </a:t>
            </a:r>
            <a:r>
              <a:rPr sz="1800" spc="-105" dirty="0">
                <a:latin typeface="Arial"/>
                <a:cs typeface="Arial"/>
              </a:rPr>
              <a:t>ve </a:t>
            </a:r>
            <a:r>
              <a:rPr sz="1800" spc="-35" dirty="0">
                <a:latin typeface="Arial"/>
                <a:cs typeface="Arial"/>
              </a:rPr>
              <a:t>ortam </a:t>
            </a:r>
            <a:r>
              <a:rPr sz="1800" spc="-45" dirty="0">
                <a:latin typeface="Arial"/>
                <a:cs typeface="Arial"/>
              </a:rPr>
              <a:t>yönetim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araçları.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AA5B-216B-4FA2-9E39-8C9BF1BDB4D4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05" dirty="0"/>
              <a:t>Proje</a:t>
            </a:r>
            <a:r>
              <a:rPr spc="-415" dirty="0"/>
              <a:t> </a:t>
            </a:r>
            <a:r>
              <a:rPr spc="-150" dirty="0"/>
              <a:t>Maliyetleri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161530" cy="291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6540" algn="just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35" dirty="0">
                <a:solidFill>
                  <a:srgbClr val="C00000"/>
                </a:solidFill>
                <a:latin typeface="Arial"/>
                <a:cs typeface="Arial"/>
              </a:rPr>
              <a:t>Maliyet </a:t>
            </a:r>
            <a:r>
              <a:rPr sz="2000" spc="-45" dirty="0">
                <a:solidFill>
                  <a:srgbClr val="C00000"/>
                </a:solidFill>
                <a:latin typeface="Arial"/>
                <a:cs typeface="Arial"/>
              </a:rPr>
              <a:t>kestirimi; </a:t>
            </a:r>
            <a:r>
              <a:rPr sz="2000" spc="-5" dirty="0">
                <a:latin typeface="Arial"/>
                <a:cs typeface="Arial"/>
              </a:rPr>
              <a:t>bir </a:t>
            </a:r>
            <a:r>
              <a:rPr sz="2000" spc="-40" dirty="0">
                <a:latin typeface="Arial"/>
                <a:cs typeface="Arial"/>
              </a:rPr>
              <a:t>bilgi </a:t>
            </a:r>
            <a:r>
              <a:rPr sz="2000" spc="-75" dirty="0">
                <a:latin typeface="Arial"/>
                <a:cs typeface="Arial"/>
              </a:rPr>
              <a:t>sistemi </a:t>
            </a:r>
            <a:r>
              <a:rPr sz="2000" spc="-150" dirty="0">
                <a:latin typeface="Arial"/>
                <a:cs typeface="Arial"/>
              </a:rPr>
              <a:t>ya </a:t>
            </a:r>
            <a:r>
              <a:rPr sz="2000" spc="-110" dirty="0">
                <a:latin typeface="Arial"/>
                <a:cs typeface="Arial"/>
              </a:rPr>
              <a:t>da yazılım </a:t>
            </a:r>
            <a:r>
              <a:rPr sz="2000" spc="-50" dirty="0">
                <a:latin typeface="Arial"/>
                <a:cs typeface="Arial"/>
              </a:rPr>
              <a:t>için </a:t>
            </a:r>
            <a:r>
              <a:rPr sz="2000" spc="-95" dirty="0">
                <a:latin typeface="Arial"/>
                <a:cs typeface="Arial"/>
              </a:rPr>
              <a:t>gerekebilecek</a:t>
            </a:r>
            <a:r>
              <a:rPr sz="2000" spc="-300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iş  </a:t>
            </a:r>
            <a:r>
              <a:rPr sz="2000" spc="-114" dirty="0">
                <a:latin typeface="Arial"/>
                <a:cs typeface="Arial"/>
              </a:rPr>
              <a:t>gücü </a:t>
            </a:r>
            <a:r>
              <a:rPr sz="2000" spc="-125" dirty="0">
                <a:latin typeface="Arial"/>
                <a:cs typeface="Arial"/>
              </a:rPr>
              <a:t>ve </a:t>
            </a:r>
            <a:r>
              <a:rPr sz="2000" spc="-140" dirty="0">
                <a:latin typeface="Arial"/>
                <a:cs typeface="Arial"/>
              </a:rPr>
              <a:t>zaman </a:t>
            </a:r>
            <a:r>
              <a:rPr sz="2000" spc="-35" dirty="0">
                <a:latin typeface="Arial"/>
                <a:cs typeface="Arial"/>
              </a:rPr>
              <a:t>maliyetlerinin </a:t>
            </a:r>
            <a:r>
              <a:rPr sz="2000" spc="-40" dirty="0">
                <a:latin typeface="Arial"/>
                <a:cs typeface="Arial"/>
              </a:rPr>
              <a:t>üretimden </a:t>
            </a:r>
            <a:r>
              <a:rPr sz="2000" spc="-100" dirty="0">
                <a:latin typeface="Arial"/>
                <a:cs typeface="Arial"/>
              </a:rPr>
              <a:t>önce </a:t>
            </a:r>
            <a:r>
              <a:rPr sz="2000" spc="-50" dirty="0">
                <a:latin typeface="Arial"/>
                <a:cs typeface="Arial"/>
              </a:rPr>
              <a:t>belirlenebilmesi için  </a:t>
            </a:r>
            <a:r>
              <a:rPr sz="2000" spc="-95" dirty="0">
                <a:latin typeface="Arial"/>
                <a:cs typeface="Arial"/>
              </a:rPr>
              <a:t>yapılan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işlemlerdir.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284480" indent="-27178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84480" algn="l"/>
              </a:tabLst>
            </a:pPr>
            <a:r>
              <a:rPr sz="2000" spc="-90" dirty="0">
                <a:solidFill>
                  <a:srgbClr val="C00000"/>
                </a:solidFill>
                <a:latin typeface="Arial"/>
                <a:cs typeface="Arial"/>
              </a:rPr>
              <a:t>Kullanılan</a:t>
            </a:r>
            <a:r>
              <a:rPr sz="2000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C00000"/>
                </a:solidFill>
                <a:latin typeface="Arial"/>
                <a:cs typeface="Arial"/>
              </a:rPr>
              <a:t>Unsurlar</a:t>
            </a:r>
            <a:endParaRPr sz="20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114" dirty="0">
                <a:latin typeface="Arial"/>
                <a:cs typeface="Arial"/>
              </a:rPr>
              <a:t>Geçmiş </a:t>
            </a:r>
            <a:r>
              <a:rPr sz="1600" spc="-40" dirty="0">
                <a:latin typeface="Arial"/>
                <a:cs typeface="Arial"/>
              </a:rPr>
              <a:t>projelere </a:t>
            </a:r>
            <a:r>
              <a:rPr sz="1600" spc="-45" dirty="0">
                <a:latin typeface="Arial"/>
                <a:cs typeface="Arial"/>
              </a:rPr>
              <a:t>ilişkin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bilgiler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75" dirty="0">
                <a:latin typeface="Arial"/>
                <a:cs typeface="Arial"/>
              </a:rPr>
              <a:t>Proje </a:t>
            </a:r>
            <a:r>
              <a:rPr sz="1600" spc="-45" dirty="0">
                <a:latin typeface="Arial"/>
                <a:cs typeface="Arial"/>
              </a:rPr>
              <a:t>ekibinin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deneyimleri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70" dirty="0">
                <a:latin typeface="Arial"/>
                <a:cs typeface="Arial"/>
              </a:rPr>
              <a:t>İzlenen </a:t>
            </a:r>
            <a:r>
              <a:rPr sz="1600" spc="-50" dirty="0">
                <a:latin typeface="Arial"/>
                <a:cs typeface="Arial"/>
              </a:rPr>
              <a:t>geliştirme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modeli</a:t>
            </a:r>
            <a:endParaRPr sz="16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40"/>
              </a:spcBef>
            </a:pPr>
            <a:r>
              <a:rPr sz="2000" spc="-45" dirty="0">
                <a:latin typeface="Arial"/>
                <a:cs typeface="Arial"/>
              </a:rPr>
              <a:t>birden </a:t>
            </a:r>
            <a:r>
              <a:rPr sz="2000" spc="-114" dirty="0">
                <a:latin typeface="Arial"/>
                <a:cs typeface="Arial"/>
              </a:rPr>
              <a:t>çok </a:t>
            </a:r>
            <a:r>
              <a:rPr sz="2000" spc="-170" dirty="0">
                <a:latin typeface="Arial"/>
                <a:cs typeface="Arial"/>
              </a:rPr>
              <a:t>kez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uygulanabilir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3000" y="2811779"/>
            <a:ext cx="2857500" cy="2573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B8A4-92EF-4A68-A035-F7BC1FC6BD14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05" dirty="0"/>
              <a:t>Proje</a:t>
            </a:r>
            <a:r>
              <a:rPr spc="-415" dirty="0"/>
              <a:t> </a:t>
            </a:r>
            <a:r>
              <a:rPr spc="-150" dirty="0"/>
              <a:t>Maliyetleri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6605905" cy="241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Maliyet yönetimi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sayesinde;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5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Gecikmeler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önlenir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Bilgi sistemi geliştirme süreci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kolaylaştırılır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Daha </a:t>
            </a:r>
            <a:r>
              <a:rPr sz="1800" dirty="0">
                <a:latin typeface="Arial"/>
                <a:cs typeface="Arial"/>
              </a:rPr>
              <a:t>etkin </a:t>
            </a:r>
            <a:r>
              <a:rPr sz="1800" spc="-10" dirty="0">
                <a:latin typeface="Arial"/>
                <a:cs typeface="Arial"/>
              </a:rPr>
              <a:t>kaynak </a:t>
            </a:r>
            <a:r>
              <a:rPr sz="1800" spc="-5" dirty="0">
                <a:latin typeface="Arial"/>
                <a:cs typeface="Arial"/>
              </a:rPr>
              <a:t>kullanımı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sağlanır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İş </a:t>
            </a:r>
            <a:r>
              <a:rPr sz="1800" spc="-5" dirty="0">
                <a:latin typeface="Arial"/>
                <a:cs typeface="Arial"/>
              </a:rPr>
              <a:t>zaman planı </a:t>
            </a:r>
            <a:r>
              <a:rPr sz="1800" dirty="0">
                <a:latin typeface="Arial"/>
                <a:cs typeface="Arial"/>
              </a:rPr>
              <a:t>etkin </a:t>
            </a:r>
            <a:r>
              <a:rPr sz="1800" spc="-5" dirty="0">
                <a:latin typeface="Arial"/>
                <a:cs typeface="Arial"/>
              </a:rPr>
              <a:t>olarak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gerçekleştirilir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39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Ürün sağlıklı olarak</a:t>
            </a:r>
            <a:r>
              <a:rPr sz="1800" spc="-10" dirty="0">
                <a:latin typeface="Arial"/>
                <a:cs typeface="Arial"/>
              </a:rPr>
              <a:t> fiyatlandırılır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Ürün </a:t>
            </a:r>
            <a:r>
              <a:rPr sz="1800" spc="-10" dirty="0">
                <a:latin typeface="Arial"/>
                <a:cs typeface="Arial"/>
              </a:rPr>
              <a:t>zamanında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hedeflenen bütçe </a:t>
            </a:r>
            <a:r>
              <a:rPr sz="1800" spc="-10" dirty="0">
                <a:latin typeface="Arial"/>
                <a:cs typeface="Arial"/>
              </a:rPr>
              <a:t>sınırları </a:t>
            </a:r>
            <a:r>
              <a:rPr sz="1800" spc="-5" dirty="0">
                <a:latin typeface="Arial"/>
                <a:cs typeface="Arial"/>
              </a:rPr>
              <a:t>içerisinde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bitirilir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9579" y="4056379"/>
            <a:ext cx="36576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62D8-0593-49BF-B901-7520765FB992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0" dirty="0"/>
              <a:t>Gözlemlenebilecek</a:t>
            </a:r>
            <a:r>
              <a:rPr spc="-330" dirty="0"/>
              <a:t> </a:t>
            </a:r>
            <a:r>
              <a:rPr spc="-225" dirty="0"/>
              <a:t>değerler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21571"/>
            <a:ext cx="5691505" cy="331533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1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Projenin toplam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süresi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Projenin toplam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maliyeti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Projede </a:t>
            </a:r>
            <a:r>
              <a:rPr sz="1800" spc="-5" dirty="0">
                <a:latin typeface="Arial"/>
                <a:cs typeface="Arial"/>
              </a:rPr>
              <a:t>çalışan eleman </a:t>
            </a:r>
            <a:r>
              <a:rPr sz="1800" spc="-15" dirty="0">
                <a:latin typeface="Arial"/>
                <a:cs typeface="Arial"/>
              </a:rPr>
              <a:t>sayısı, </a:t>
            </a:r>
            <a:r>
              <a:rPr sz="1800" spc="-5" dirty="0">
                <a:latin typeface="Arial"/>
                <a:cs typeface="Arial"/>
              </a:rPr>
              <a:t>niteliği, çalışma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süresi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40" dirty="0">
                <a:latin typeface="Arial"/>
                <a:cs typeface="Arial"/>
              </a:rPr>
              <a:t>Toplam </a:t>
            </a:r>
            <a:r>
              <a:rPr sz="1800" spc="-5" dirty="0">
                <a:latin typeface="Arial"/>
                <a:cs typeface="Arial"/>
              </a:rPr>
              <a:t>satır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sayısı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Bir </a:t>
            </a:r>
            <a:r>
              <a:rPr sz="1800" spc="-10" dirty="0">
                <a:latin typeface="Arial"/>
                <a:cs typeface="Arial"/>
              </a:rPr>
              <a:t>satırın maliyeti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(ortalama)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Bir </a:t>
            </a:r>
            <a:r>
              <a:rPr sz="1800" spc="-10" dirty="0">
                <a:latin typeface="Arial"/>
                <a:cs typeface="Arial"/>
              </a:rPr>
              <a:t>kişi/ay’da </a:t>
            </a:r>
            <a:r>
              <a:rPr sz="1800" spc="-5" dirty="0">
                <a:latin typeface="Arial"/>
                <a:cs typeface="Arial"/>
              </a:rPr>
              <a:t>gerçekleştirilen satır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sayısı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40" dirty="0">
                <a:latin typeface="Arial"/>
                <a:cs typeface="Arial"/>
              </a:rPr>
              <a:t>Toplam </a:t>
            </a:r>
            <a:r>
              <a:rPr sz="1800" spc="-5" dirty="0">
                <a:latin typeface="Arial"/>
                <a:cs typeface="Arial"/>
              </a:rPr>
              <a:t>işlev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sayısı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Bir </a:t>
            </a:r>
            <a:r>
              <a:rPr sz="1800" spc="-5" dirty="0">
                <a:latin typeface="Arial"/>
                <a:cs typeface="Arial"/>
              </a:rPr>
              <a:t>işlevin</a:t>
            </a:r>
            <a:r>
              <a:rPr sz="1800" spc="-10" dirty="0">
                <a:latin typeface="Arial"/>
                <a:cs typeface="Arial"/>
              </a:rPr>
              <a:t> maliyeti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Bir </a:t>
            </a:r>
            <a:r>
              <a:rPr sz="1800" spc="-10" dirty="0">
                <a:latin typeface="Arial"/>
                <a:cs typeface="Arial"/>
              </a:rPr>
              <a:t>kişi/ay’da </a:t>
            </a:r>
            <a:r>
              <a:rPr sz="1800" spc="-5" dirty="0">
                <a:latin typeface="Arial"/>
                <a:cs typeface="Arial"/>
              </a:rPr>
              <a:t>gerçekleştirilen işlev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sayısı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Bir </a:t>
            </a:r>
            <a:r>
              <a:rPr sz="1800" spc="-10" dirty="0">
                <a:latin typeface="Arial"/>
                <a:cs typeface="Arial"/>
              </a:rPr>
              <a:t>kişi/ay’da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maliyeti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85917" y="3190239"/>
            <a:ext cx="2472537" cy="297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C5A7F-EA2E-4FA3-A821-399B610C9841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165" dirty="0"/>
              <a:t>Maliyet </a:t>
            </a:r>
            <a:r>
              <a:rPr spc="-270" dirty="0"/>
              <a:t>Kestirim</a:t>
            </a:r>
            <a:r>
              <a:rPr spc="-455" dirty="0"/>
              <a:t> </a:t>
            </a:r>
            <a:r>
              <a:rPr spc="-275" dirty="0"/>
              <a:t>Yöntemleri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18640"/>
            <a:ext cx="4417060" cy="3884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920" indent="-3632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75920" algn="l"/>
                <a:tab pos="376555" algn="l"/>
              </a:tabLst>
            </a:pPr>
            <a:r>
              <a:rPr sz="1700" b="1" spc="-114" dirty="0">
                <a:solidFill>
                  <a:srgbClr val="C00000"/>
                </a:solidFill>
                <a:latin typeface="Trebuchet MS"/>
                <a:cs typeface="Trebuchet MS"/>
              </a:rPr>
              <a:t>Projenin </a:t>
            </a:r>
            <a:r>
              <a:rPr sz="1700" b="1" spc="-85" dirty="0">
                <a:solidFill>
                  <a:srgbClr val="C00000"/>
                </a:solidFill>
                <a:latin typeface="Trebuchet MS"/>
                <a:cs typeface="Trebuchet MS"/>
              </a:rPr>
              <a:t>boyut </a:t>
            </a:r>
            <a:r>
              <a:rPr sz="1700" b="1" spc="-105" dirty="0">
                <a:solidFill>
                  <a:srgbClr val="C00000"/>
                </a:solidFill>
                <a:latin typeface="Trebuchet MS"/>
                <a:cs typeface="Trebuchet MS"/>
              </a:rPr>
              <a:t>türüne</a:t>
            </a:r>
            <a:r>
              <a:rPr sz="1700" b="1" spc="-2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700" b="1" spc="-100" dirty="0">
                <a:solidFill>
                  <a:srgbClr val="C00000"/>
                </a:solidFill>
                <a:latin typeface="Trebuchet MS"/>
                <a:cs typeface="Trebuchet MS"/>
              </a:rPr>
              <a:t>göre</a:t>
            </a:r>
            <a:endParaRPr sz="1700">
              <a:latin typeface="Trebuchet MS"/>
              <a:cs typeface="Trebuchet MS"/>
            </a:endParaRPr>
          </a:p>
          <a:p>
            <a:pPr marL="642620" lvl="1" indent="-287020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65" dirty="0">
                <a:latin typeface="Arial"/>
                <a:cs typeface="Arial"/>
              </a:rPr>
              <a:t>Proje </a:t>
            </a:r>
            <a:r>
              <a:rPr sz="1400" spc="-50" dirty="0">
                <a:latin typeface="Arial"/>
                <a:cs typeface="Arial"/>
              </a:rPr>
              <a:t>büyüklüğünü </a:t>
            </a:r>
            <a:r>
              <a:rPr sz="1400" spc="-55" dirty="0">
                <a:latin typeface="Arial"/>
                <a:cs typeface="Arial"/>
              </a:rPr>
              <a:t>kestiren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yöntemler</a:t>
            </a:r>
            <a:endParaRPr sz="1400">
              <a:latin typeface="Arial"/>
              <a:cs typeface="Arial"/>
            </a:endParaRPr>
          </a:p>
          <a:p>
            <a:pPr marL="642620" lvl="1" indent="-287020">
              <a:lnSpc>
                <a:spcPts val="167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70" dirty="0">
                <a:latin typeface="Arial"/>
                <a:cs typeface="Arial"/>
              </a:rPr>
              <a:t>Proje </a:t>
            </a:r>
            <a:r>
              <a:rPr sz="1400" spc="-95" dirty="0">
                <a:latin typeface="Arial"/>
                <a:cs typeface="Arial"/>
              </a:rPr>
              <a:t>zaman </a:t>
            </a:r>
            <a:r>
              <a:rPr sz="1400" spc="-85" dirty="0">
                <a:latin typeface="Arial"/>
                <a:cs typeface="Arial"/>
              </a:rPr>
              <a:t>ve </a:t>
            </a:r>
            <a:r>
              <a:rPr sz="1400" spc="-70" dirty="0">
                <a:latin typeface="Arial"/>
                <a:cs typeface="Arial"/>
              </a:rPr>
              <a:t>işgücünü </a:t>
            </a:r>
            <a:r>
              <a:rPr sz="1400" spc="-55" dirty="0">
                <a:latin typeface="Arial"/>
                <a:cs typeface="Arial"/>
              </a:rPr>
              <a:t>kestiren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yöntemler</a:t>
            </a:r>
            <a:endParaRPr sz="1400">
              <a:latin typeface="Arial"/>
              <a:cs typeface="Arial"/>
            </a:endParaRPr>
          </a:p>
          <a:p>
            <a:pPr marL="375920" indent="-363220">
              <a:lnSpc>
                <a:spcPts val="2030"/>
              </a:lnSpc>
              <a:buAutoNum type="arabicPeriod"/>
              <a:tabLst>
                <a:tab pos="375920" algn="l"/>
                <a:tab pos="376555" algn="l"/>
              </a:tabLst>
            </a:pPr>
            <a:r>
              <a:rPr sz="1700" b="1" spc="-114" dirty="0">
                <a:solidFill>
                  <a:srgbClr val="C00000"/>
                </a:solidFill>
                <a:latin typeface="Trebuchet MS"/>
                <a:cs typeface="Trebuchet MS"/>
              </a:rPr>
              <a:t>Projelerin </a:t>
            </a:r>
            <a:r>
              <a:rPr sz="1700" b="1" spc="-95" dirty="0">
                <a:solidFill>
                  <a:srgbClr val="C00000"/>
                </a:solidFill>
                <a:latin typeface="Trebuchet MS"/>
                <a:cs typeface="Trebuchet MS"/>
              </a:rPr>
              <a:t>büyüklüğüne</a:t>
            </a:r>
            <a:r>
              <a:rPr sz="1700" b="1" spc="-20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700" b="1" spc="-100" dirty="0">
                <a:solidFill>
                  <a:srgbClr val="C00000"/>
                </a:solidFill>
                <a:latin typeface="Trebuchet MS"/>
                <a:cs typeface="Trebuchet MS"/>
              </a:rPr>
              <a:t>göre</a:t>
            </a:r>
            <a:endParaRPr sz="1700">
              <a:latin typeface="Trebuchet MS"/>
              <a:cs typeface="Trebuchet MS"/>
            </a:endParaRPr>
          </a:p>
          <a:p>
            <a:pPr marL="642620" lvl="1" indent="-287020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35" dirty="0">
                <a:latin typeface="Arial"/>
                <a:cs typeface="Arial"/>
              </a:rPr>
              <a:t>Makro yöntemler </a:t>
            </a:r>
            <a:r>
              <a:rPr sz="1400" spc="-55" dirty="0">
                <a:latin typeface="Arial"/>
                <a:cs typeface="Arial"/>
              </a:rPr>
              <a:t>(büyük </a:t>
            </a:r>
            <a:r>
              <a:rPr sz="1400" spc="-25" dirty="0">
                <a:latin typeface="Arial"/>
                <a:cs typeface="Arial"/>
              </a:rPr>
              <a:t>boyutlu projeler</a:t>
            </a:r>
            <a:r>
              <a:rPr sz="1400" spc="-270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30 </a:t>
            </a:r>
            <a:r>
              <a:rPr sz="1400" spc="-45" dirty="0">
                <a:latin typeface="Arial"/>
                <a:cs typeface="Arial"/>
              </a:rPr>
              <a:t>kişi-yıl)</a:t>
            </a:r>
            <a:endParaRPr sz="1400">
              <a:latin typeface="Arial"/>
              <a:cs typeface="Arial"/>
            </a:endParaRPr>
          </a:p>
          <a:p>
            <a:pPr marL="642620" lvl="1" indent="-287020">
              <a:lnSpc>
                <a:spcPts val="167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15" dirty="0">
                <a:latin typeface="Arial"/>
                <a:cs typeface="Arial"/>
              </a:rPr>
              <a:t>Mikro </a:t>
            </a:r>
            <a:r>
              <a:rPr sz="1400" spc="-70" dirty="0">
                <a:latin typeface="Arial"/>
                <a:cs typeface="Arial"/>
              </a:rPr>
              <a:t>Yöntemler </a:t>
            </a:r>
            <a:r>
              <a:rPr sz="1400" spc="-30" dirty="0">
                <a:latin typeface="Arial"/>
                <a:cs typeface="Arial"/>
              </a:rPr>
              <a:t>(orta </a:t>
            </a:r>
            <a:r>
              <a:rPr sz="1400" spc="-85" dirty="0">
                <a:latin typeface="Arial"/>
                <a:cs typeface="Arial"/>
              </a:rPr>
              <a:t>ve </a:t>
            </a:r>
            <a:r>
              <a:rPr sz="1400" spc="-65" dirty="0">
                <a:latin typeface="Arial"/>
                <a:cs typeface="Arial"/>
              </a:rPr>
              <a:t>küçük </a:t>
            </a:r>
            <a:r>
              <a:rPr sz="1400" spc="-25" dirty="0">
                <a:latin typeface="Arial"/>
                <a:cs typeface="Arial"/>
              </a:rPr>
              <a:t>boyutlu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projeler)</a:t>
            </a:r>
            <a:endParaRPr sz="1400">
              <a:latin typeface="Arial"/>
              <a:cs typeface="Arial"/>
            </a:endParaRPr>
          </a:p>
          <a:p>
            <a:pPr marL="375920" indent="-363220">
              <a:lnSpc>
                <a:spcPts val="2030"/>
              </a:lnSpc>
              <a:buAutoNum type="arabicPeriod"/>
              <a:tabLst>
                <a:tab pos="375920" algn="l"/>
                <a:tab pos="376555" algn="l"/>
              </a:tabLst>
            </a:pPr>
            <a:r>
              <a:rPr sz="1700" b="1" spc="-80" dirty="0">
                <a:solidFill>
                  <a:srgbClr val="C00000"/>
                </a:solidFill>
                <a:latin typeface="Trebuchet MS"/>
                <a:cs typeface="Trebuchet MS"/>
              </a:rPr>
              <a:t>Uygulanış </a:t>
            </a:r>
            <a:r>
              <a:rPr sz="1700" b="1" spc="-105" dirty="0">
                <a:solidFill>
                  <a:srgbClr val="C00000"/>
                </a:solidFill>
                <a:latin typeface="Trebuchet MS"/>
                <a:cs typeface="Trebuchet MS"/>
              </a:rPr>
              <a:t>biçimlerine</a:t>
            </a:r>
            <a:r>
              <a:rPr sz="1700" b="1" spc="-2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700" b="1" spc="-100" dirty="0">
                <a:solidFill>
                  <a:srgbClr val="C00000"/>
                </a:solidFill>
                <a:latin typeface="Trebuchet MS"/>
                <a:cs typeface="Trebuchet MS"/>
              </a:rPr>
              <a:t>göre</a:t>
            </a:r>
            <a:endParaRPr sz="1700">
              <a:latin typeface="Trebuchet MS"/>
              <a:cs typeface="Trebuchet MS"/>
            </a:endParaRPr>
          </a:p>
          <a:p>
            <a:pPr marL="642620" lvl="1" indent="-287020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130" dirty="0">
                <a:latin typeface="Arial"/>
                <a:cs typeface="Arial"/>
              </a:rPr>
              <a:t>Çok </a:t>
            </a:r>
            <a:r>
              <a:rPr sz="1400" spc="-60" dirty="0">
                <a:latin typeface="Arial"/>
                <a:cs typeface="Arial"/>
              </a:rPr>
              <a:t>yalın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düzeyde</a:t>
            </a:r>
            <a:endParaRPr sz="1400">
              <a:latin typeface="Arial"/>
              <a:cs typeface="Arial"/>
            </a:endParaRPr>
          </a:p>
          <a:p>
            <a:pPr marL="642620" lvl="1" indent="-287020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55" dirty="0">
                <a:latin typeface="Arial"/>
                <a:cs typeface="Arial"/>
              </a:rPr>
              <a:t>Orta </a:t>
            </a:r>
            <a:r>
              <a:rPr sz="1400" spc="-45" dirty="0">
                <a:latin typeface="Arial"/>
                <a:cs typeface="Arial"/>
              </a:rPr>
              <a:t>ayrıntılı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düzeyde</a:t>
            </a:r>
            <a:endParaRPr sz="1400">
              <a:latin typeface="Arial"/>
              <a:cs typeface="Arial"/>
            </a:endParaRPr>
          </a:p>
          <a:p>
            <a:pPr marL="642620" lvl="1" indent="-287020">
              <a:lnSpc>
                <a:spcPts val="167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130" dirty="0">
                <a:latin typeface="Arial"/>
                <a:cs typeface="Arial"/>
              </a:rPr>
              <a:t>Çok </a:t>
            </a:r>
            <a:r>
              <a:rPr sz="1400" spc="-40" dirty="0">
                <a:latin typeface="Arial"/>
                <a:cs typeface="Arial"/>
              </a:rPr>
              <a:t>ayrıntılı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düzeyde</a:t>
            </a:r>
            <a:endParaRPr sz="1400">
              <a:latin typeface="Arial"/>
              <a:cs typeface="Arial"/>
            </a:endParaRPr>
          </a:p>
          <a:p>
            <a:pPr marL="375920" indent="-363220">
              <a:lnSpc>
                <a:spcPts val="2030"/>
              </a:lnSpc>
              <a:buAutoNum type="arabicPeriod"/>
              <a:tabLst>
                <a:tab pos="375920" algn="l"/>
                <a:tab pos="376555" algn="l"/>
              </a:tabLst>
            </a:pPr>
            <a:r>
              <a:rPr sz="1700" b="1" spc="-80" dirty="0">
                <a:solidFill>
                  <a:srgbClr val="C00000"/>
                </a:solidFill>
                <a:latin typeface="Trebuchet MS"/>
                <a:cs typeface="Trebuchet MS"/>
              </a:rPr>
              <a:t>Değişik aşamalarda</a:t>
            </a:r>
            <a:r>
              <a:rPr sz="1700" b="1" spc="-2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700" b="1" spc="-95" dirty="0">
                <a:solidFill>
                  <a:srgbClr val="C00000"/>
                </a:solidFill>
                <a:latin typeface="Trebuchet MS"/>
                <a:cs typeface="Trebuchet MS"/>
              </a:rPr>
              <a:t>kullanılabilirlik</a:t>
            </a:r>
            <a:endParaRPr sz="1700">
              <a:latin typeface="Trebuchet MS"/>
              <a:cs typeface="Trebuchet MS"/>
            </a:endParaRPr>
          </a:p>
          <a:p>
            <a:pPr marL="642620" lvl="1" indent="-287020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75" dirty="0">
                <a:latin typeface="Arial"/>
                <a:cs typeface="Arial"/>
              </a:rPr>
              <a:t>Planlama </a:t>
            </a:r>
            <a:r>
              <a:rPr sz="1400" spc="-85" dirty="0">
                <a:latin typeface="Arial"/>
                <a:cs typeface="Arial"/>
              </a:rPr>
              <a:t>ve </a:t>
            </a:r>
            <a:r>
              <a:rPr sz="1400" spc="-65" dirty="0">
                <a:latin typeface="Arial"/>
                <a:cs typeface="Arial"/>
              </a:rPr>
              <a:t>analiz </a:t>
            </a:r>
            <a:r>
              <a:rPr sz="1400" spc="-95" dirty="0">
                <a:latin typeface="Arial"/>
                <a:cs typeface="Arial"/>
              </a:rPr>
              <a:t>aşamasında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kullanılabilen</a:t>
            </a:r>
            <a:endParaRPr sz="1400">
              <a:latin typeface="Arial"/>
              <a:cs typeface="Arial"/>
            </a:endParaRPr>
          </a:p>
          <a:p>
            <a:pPr marL="642620" lvl="1" indent="-287020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110" dirty="0">
                <a:latin typeface="Arial"/>
                <a:cs typeface="Arial"/>
              </a:rPr>
              <a:t>Tasarım </a:t>
            </a:r>
            <a:r>
              <a:rPr sz="1400" spc="-95" dirty="0">
                <a:latin typeface="Arial"/>
                <a:cs typeface="Arial"/>
              </a:rPr>
              <a:t>aşamasında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kullanılabilen</a:t>
            </a:r>
            <a:endParaRPr sz="1400">
              <a:latin typeface="Arial"/>
              <a:cs typeface="Arial"/>
            </a:endParaRPr>
          </a:p>
          <a:p>
            <a:pPr marL="642620" lvl="1" indent="-287020">
              <a:lnSpc>
                <a:spcPts val="167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55" dirty="0">
                <a:latin typeface="Arial"/>
                <a:cs typeface="Arial"/>
              </a:rPr>
              <a:t>Gerçekleştirim </a:t>
            </a:r>
            <a:r>
              <a:rPr sz="1400" spc="-95" dirty="0">
                <a:latin typeface="Arial"/>
                <a:cs typeface="Arial"/>
              </a:rPr>
              <a:t>aşamasında </a:t>
            </a:r>
            <a:r>
              <a:rPr sz="1400" spc="-45" dirty="0">
                <a:latin typeface="Arial"/>
                <a:cs typeface="Arial"/>
              </a:rPr>
              <a:t>kullanılabilen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yöntemler</a:t>
            </a:r>
            <a:endParaRPr sz="1400">
              <a:latin typeface="Arial"/>
              <a:cs typeface="Arial"/>
            </a:endParaRPr>
          </a:p>
          <a:p>
            <a:pPr marL="375920" indent="-363220">
              <a:lnSpc>
                <a:spcPts val="2030"/>
              </a:lnSpc>
              <a:buAutoNum type="arabicPeriod"/>
              <a:tabLst>
                <a:tab pos="375920" algn="l"/>
                <a:tab pos="376555" algn="l"/>
              </a:tabLst>
            </a:pPr>
            <a:r>
              <a:rPr sz="1700" b="1" spc="-120" dirty="0">
                <a:solidFill>
                  <a:srgbClr val="C00000"/>
                </a:solidFill>
                <a:latin typeface="Trebuchet MS"/>
                <a:cs typeface="Trebuchet MS"/>
              </a:rPr>
              <a:t>Yöntemlerin </a:t>
            </a:r>
            <a:r>
              <a:rPr sz="1700" b="1" spc="-90" dirty="0">
                <a:solidFill>
                  <a:srgbClr val="C00000"/>
                </a:solidFill>
                <a:latin typeface="Trebuchet MS"/>
                <a:cs typeface="Trebuchet MS"/>
              </a:rPr>
              <a:t>yapılarına</a:t>
            </a:r>
            <a:r>
              <a:rPr sz="1700" b="1" spc="-2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700" b="1" spc="-100" dirty="0">
                <a:solidFill>
                  <a:srgbClr val="C00000"/>
                </a:solidFill>
                <a:latin typeface="Trebuchet MS"/>
                <a:cs typeface="Trebuchet MS"/>
              </a:rPr>
              <a:t>göre</a:t>
            </a:r>
            <a:endParaRPr sz="1700">
              <a:latin typeface="Trebuchet MS"/>
              <a:cs typeface="Trebuchet MS"/>
            </a:endParaRPr>
          </a:p>
          <a:p>
            <a:pPr marL="642620" lvl="1" indent="-287020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90" dirty="0">
                <a:latin typeface="Arial"/>
                <a:cs typeface="Arial"/>
              </a:rPr>
              <a:t>Uzman </a:t>
            </a:r>
            <a:r>
              <a:rPr sz="1400" spc="-50" dirty="0">
                <a:latin typeface="Arial"/>
                <a:cs typeface="Arial"/>
              </a:rPr>
              <a:t>deneyimine </a:t>
            </a:r>
            <a:r>
              <a:rPr sz="1400" spc="-65" dirty="0">
                <a:latin typeface="Arial"/>
                <a:cs typeface="Arial"/>
              </a:rPr>
              <a:t>gereksinim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duyan</a:t>
            </a:r>
            <a:endParaRPr sz="1400">
              <a:latin typeface="Arial"/>
              <a:cs typeface="Arial"/>
            </a:endParaRPr>
          </a:p>
          <a:p>
            <a:pPr marL="642620" lvl="1" indent="-287020">
              <a:lnSpc>
                <a:spcPct val="100000"/>
              </a:lnSpc>
              <a:buClr>
                <a:srgbClr val="CCCC99"/>
              </a:buClr>
              <a:buSzPct val="75000"/>
              <a:buFont typeface="Wingdings"/>
              <a:buChar char=""/>
              <a:tabLst>
                <a:tab pos="642620" algn="l"/>
                <a:tab pos="643255" algn="l"/>
              </a:tabLst>
            </a:pPr>
            <a:r>
              <a:rPr sz="1400" spc="-80" dirty="0">
                <a:latin typeface="Arial"/>
                <a:cs typeface="Arial"/>
              </a:rPr>
              <a:t>Önceki </a:t>
            </a:r>
            <a:r>
              <a:rPr sz="1400" spc="-35" dirty="0">
                <a:latin typeface="Arial"/>
                <a:cs typeface="Arial"/>
              </a:rPr>
              <a:t>projelerdeki </a:t>
            </a:r>
            <a:r>
              <a:rPr sz="1400" spc="-25" dirty="0">
                <a:latin typeface="Arial"/>
                <a:cs typeface="Arial"/>
              </a:rPr>
              <a:t>bilgileri </a:t>
            </a:r>
            <a:r>
              <a:rPr sz="1400" spc="-55" dirty="0">
                <a:latin typeface="Arial"/>
                <a:cs typeface="Arial"/>
              </a:rPr>
              <a:t>kullanan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yöntemler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23840" y="2506979"/>
            <a:ext cx="243840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5E4C-0BD8-46F2-900A-532086B9BA96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10" dirty="0"/>
              <a:t>İşlev </a:t>
            </a:r>
            <a:r>
              <a:rPr spc="-254" dirty="0"/>
              <a:t>Noktaları</a:t>
            </a:r>
            <a:r>
              <a:rPr spc="-335" dirty="0"/>
              <a:t> </a:t>
            </a:r>
            <a:r>
              <a:rPr spc="-330" dirty="0"/>
              <a:t>Yöntemi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284084" cy="3082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00" dirty="0">
                <a:latin typeface="Arial"/>
                <a:cs typeface="Arial"/>
              </a:rPr>
              <a:t>İşlev </a:t>
            </a:r>
            <a:r>
              <a:rPr sz="2000" spc="-55" dirty="0">
                <a:latin typeface="Arial"/>
                <a:cs typeface="Arial"/>
              </a:rPr>
              <a:t>noktaları </a:t>
            </a:r>
            <a:r>
              <a:rPr sz="2000" spc="-50" dirty="0">
                <a:latin typeface="Arial"/>
                <a:cs typeface="Arial"/>
              </a:rPr>
              <a:t>geliştirmenin </a:t>
            </a:r>
            <a:r>
              <a:rPr sz="2000" spc="-90" dirty="0">
                <a:latin typeface="Arial"/>
                <a:cs typeface="Arial"/>
              </a:rPr>
              <a:t>erken </a:t>
            </a:r>
            <a:r>
              <a:rPr sz="2000" spc="-105" dirty="0">
                <a:latin typeface="Arial"/>
                <a:cs typeface="Arial"/>
              </a:rPr>
              <a:t>aşamalarında </a:t>
            </a:r>
            <a:r>
              <a:rPr sz="2000" spc="-90" dirty="0">
                <a:latin typeface="Arial"/>
                <a:cs typeface="Arial"/>
              </a:rPr>
              <a:t>(analiz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130" dirty="0">
                <a:latin typeface="Arial"/>
                <a:cs typeface="Arial"/>
              </a:rPr>
              <a:t>aşamasında)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2000" spc="-95" dirty="0">
                <a:latin typeface="Arial"/>
                <a:cs typeface="Arial"/>
              </a:rPr>
              <a:t>saptanan </a:t>
            </a:r>
            <a:r>
              <a:rPr sz="2000" spc="-5" dirty="0">
                <a:latin typeface="Arial"/>
                <a:cs typeface="Arial"/>
              </a:rPr>
              <a:t>bir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değerdir.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00" dirty="0">
                <a:latin typeface="Arial"/>
                <a:cs typeface="Arial"/>
              </a:rPr>
              <a:t>Sistemin </a:t>
            </a:r>
            <a:r>
              <a:rPr sz="2000" spc="-50" dirty="0">
                <a:latin typeface="Arial"/>
                <a:cs typeface="Arial"/>
              </a:rPr>
              <a:t>oluşturulduğu </a:t>
            </a:r>
            <a:r>
              <a:rPr sz="2000" spc="-55" dirty="0">
                <a:latin typeface="Arial"/>
                <a:cs typeface="Arial"/>
              </a:rPr>
              <a:t>ortamdan </a:t>
            </a:r>
            <a:r>
              <a:rPr sz="2000" spc="-135" dirty="0">
                <a:latin typeface="Arial"/>
                <a:cs typeface="Arial"/>
              </a:rPr>
              <a:t>bağımsız </a:t>
            </a:r>
            <a:r>
              <a:rPr sz="2000" spc="-70" dirty="0">
                <a:latin typeface="Arial"/>
                <a:cs typeface="Arial"/>
              </a:rPr>
              <a:t>elde</a:t>
            </a:r>
            <a:r>
              <a:rPr sz="2000" spc="-29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edilir.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85" dirty="0">
                <a:latin typeface="Arial"/>
                <a:cs typeface="Arial"/>
              </a:rPr>
              <a:t>Problem </a:t>
            </a:r>
            <a:r>
              <a:rPr sz="2000" spc="-65" dirty="0">
                <a:latin typeface="Arial"/>
                <a:cs typeface="Arial"/>
              </a:rPr>
              <a:t>tanımı </a:t>
            </a:r>
            <a:r>
              <a:rPr sz="2000" spc="-40" dirty="0">
                <a:latin typeface="Arial"/>
                <a:cs typeface="Arial"/>
              </a:rPr>
              <a:t>girdi </a:t>
            </a:r>
            <a:r>
              <a:rPr sz="2000" spc="-75" dirty="0">
                <a:latin typeface="Arial"/>
                <a:cs typeface="Arial"/>
              </a:rPr>
              <a:t>olarak </a:t>
            </a:r>
            <a:r>
              <a:rPr sz="2000" spc="-90" dirty="0">
                <a:latin typeface="Arial"/>
                <a:cs typeface="Arial"/>
              </a:rPr>
              <a:t>alınarak </a:t>
            </a:r>
            <a:r>
              <a:rPr sz="2000" spc="-110" dirty="0">
                <a:latin typeface="Arial"/>
                <a:cs typeface="Arial"/>
              </a:rPr>
              <a:t>üç </a:t>
            </a:r>
            <a:r>
              <a:rPr sz="2000" spc="-40" dirty="0">
                <a:latin typeface="Arial"/>
                <a:cs typeface="Arial"/>
              </a:rPr>
              <a:t>temel </a:t>
            </a:r>
            <a:r>
              <a:rPr sz="2000" spc="-95" dirty="0">
                <a:latin typeface="Arial"/>
                <a:cs typeface="Arial"/>
              </a:rPr>
              <a:t>adım</a:t>
            </a:r>
            <a:r>
              <a:rPr sz="2000" spc="-40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izlenir:</a:t>
            </a:r>
            <a:endParaRPr sz="20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122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60" dirty="0">
                <a:solidFill>
                  <a:srgbClr val="373086"/>
                </a:solidFill>
                <a:latin typeface="Arial"/>
                <a:cs typeface="Arial"/>
              </a:rPr>
              <a:t>Problemin </a:t>
            </a:r>
            <a:r>
              <a:rPr sz="1600" spc="-35" dirty="0">
                <a:solidFill>
                  <a:srgbClr val="373086"/>
                </a:solidFill>
                <a:latin typeface="Arial"/>
                <a:cs typeface="Arial"/>
              </a:rPr>
              <a:t>bilgi </a:t>
            </a:r>
            <a:r>
              <a:rPr sz="1600" spc="-50" dirty="0">
                <a:solidFill>
                  <a:srgbClr val="373086"/>
                </a:solidFill>
                <a:latin typeface="Arial"/>
                <a:cs typeface="Arial"/>
              </a:rPr>
              <a:t>ortamının</a:t>
            </a:r>
            <a:r>
              <a:rPr sz="1600" spc="-16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373086"/>
                </a:solidFill>
                <a:latin typeface="Arial"/>
                <a:cs typeface="Arial"/>
              </a:rPr>
              <a:t>incelenmesi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60" dirty="0">
                <a:solidFill>
                  <a:srgbClr val="373086"/>
                </a:solidFill>
                <a:latin typeface="Arial"/>
                <a:cs typeface="Arial"/>
              </a:rPr>
              <a:t>Problemin </a:t>
            </a:r>
            <a:r>
              <a:rPr sz="1600" spc="-40" dirty="0">
                <a:solidFill>
                  <a:srgbClr val="373086"/>
                </a:solidFill>
                <a:latin typeface="Arial"/>
                <a:cs typeface="Arial"/>
              </a:rPr>
              <a:t>teknik </a:t>
            </a:r>
            <a:r>
              <a:rPr sz="1600" spc="-85" dirty="0">
                <a:solidFill>
                  <a:srgbClr val="373086"/>
                </a:solidFill>
                <a:latin typeface="Arial"/>
                <a:cs typeface="Arial"/>
              </a:rPr>
              <a:t>karmaşıklığının</a:t>
            </a:r>
            <a:r>
              <a:rPr sz="1600" spc="-13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373086"/>
                </a:solidFill>
                <a:latin typeface="Arial"/>
                <a:cs typeface="Arial"/>
              </a:rPr>
              <a:t>incelenmesi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80" dirty="0">
                <a:solidFill>
                  <a:srgbClr val="373086"/>
                </a:solidFill>
                <a:latin typeface="Arial"/>
                <a:cs typeface="Arial"/>
              </a:rPr>
              <a:t>İşlev </a:t>
            </a:r>
            <a:r>
              <a:rPr sz="1600" spc="-75" dirty="0">
                <a:solidFill>
                  <a:srgbClr val="373086"/>
                </a:solidFill>
                <a:latin typeface="Arial"/>
                <a:cs typeface="Arial"/>
              </a:rPr>
              <a:t>noktası</a:t>
            </a:r>
            <a:r>
              <a:rPr sz="1600" spc="-8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600" spc="-95" dirty="0">
                <a:solidFill>
                  <a:srgbClr val="373086"/>
                </a:solidFill>
                <a:latin typeface="Arial"/>
                <a:cs typeface="Arial"/>
              </a:rPr>
              <a:t>hesaplama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1FF1-A265-401A-A2D3-9B3E94227E01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293052"/>
            <a:ext cx="6045200" cy="137731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994"/>
              </a:spcBef>
            </a:pPr>
            <a:r>
              <a:rPr u="none" spc="-265" dirty="0"/>
              <a:t>Problemin </a:t>
            </a:r>
            <a:r>
              <a:rPr u="none" spc="-175" dirty="0"/>
              <a:t>bilgi</a:t>
            </a:r>
            <a:r>
              <a:rPr u="none" spc="-350" dirty="0"/>
              <a:t> </a:t>
            </a:r>
            <a:r>
              <a:rPr u="none" spc="-220" dirty="0"/>
              <a:t>ortamının  </a:t>
            </a:r>
            <a:r>
              <a:rPr u="none" spc="-270" dirty="0"/>
              <a:t>incelenmesi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16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810577" y="1864359"/>
            <a:ext cx="7525384" cy="3163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05" dirty="0">
                <a:solidFill>
                  <a:srgbClr val="990033"/>
                </a:solidFill>
                <a:latin typeface="Arial"/>
                <a:cs typeface="Arial"/>
              </a:rPr>
              <a:t>Kullanıcı </a:t>
            </a:r>
            <a:r>
              <a:rPr sz="2000" spc="-40" dirty="0">
                <a:solidFill>
                  <a:srgbClr val="990033"/>
                </a:solidFill>
                <a:latin typeface="Arial"/>
                <a:cs typeface="Arial"/>
              </a:rPr>
              <a:t>Girdileri: </a:t>
            </a:r>
            <a:r>
              <a:rPr sz="1600" spc="-65" dirty="0">
                <a:latin typeface="Arial"/>
                <a:cs typeface="Arial"/>
              </a:rPr>
              <a:t>personel </a:t>
            </a:r>
            <a:r>
              <a:rPr sz="1600" spc="-60" dirty="0">
                <a:latin typeface="Arial"/>
                <a:cs typeface="Arial"/>
              </a:rPr>
              <a:t>sicil </a:t>
            </a:r>
            <a:r>
              <a:rPr sz="1600" spc="-30" dirty="0">
                <a:latin typeface="Arial"/>
                <a:cs typeface="Arial"/>
              </a:rPr>
              <a:t>bilgileri, </a:t>
            </a:r>
            <a:r>
              <a:rPr sz="1600" spc="-65" dirty="0">
                <a:latin typeface="Arial"/>
                <a:cs typeface="Arial"/>
              </a:rPr>
              <a:t>personel </a:t>
            </a:r>
            <a:r>
              <a:rPr sz="1600" spc="-55" dirty="0">
                <a:latin typeface="Arial"/>
                <a:cs typeface="Arial"/>
              </a:rPr>
              <a:t>izin </a:t>
            </a:r>
            <a:r>
              <a:rPr sz="1600" spc="-30" dirty="0">
                <a:latin typeface="Arial"/>
                <a:cs typeface="Arial"/>
              </a:rPr>
              <a:t>bilgileri</a:t>
            </a:r>
            <a:r>
              <a:rPr sz="1600" spc="-29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gibi</a:t>
            </a:r>
            <a:endParaRPr sz="16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05" dirty="0">
                <a:solidFill>
                  <a:srgbClr val="990033"/>
                </a:solidFill>
                <a:latin typeface="Arial"/>
                <a:cs typeface="Arial"/>
              </a:rPr>
              <a:t>Kullanıcı </a:t>
            </a:r>
            <a:r>
              <a:rPr sz="2000" spc="-85" dirty="0">
                <a:solidFill>
                  <a:srgbClr val="990033"/>
                </a:solidFill>
                <a:latin typeface="Arial"/>
                <a:cs typeface="Arial"/>
              </a:rPr>
              <a:t>Çıktıları: </a:t>
            </a:r>
            <a:r>
              <a:rPr sz="1600" spc="-45" dirty="0">
                <a:latin typeface="Arial"/>
                <a:cs typeface="Arial"/>
              </a:rPr>
              <a:t>her </a:t>
            </a:r>
            <a:r>
              <a:rPr sz="1600" spc="5" dirty="0">
                <a:latin typeface="Arial"/>
                <a:cs typeface="Arial"/>
              </a:rPr>
              <a:t>türlü </a:t>
            </a:r>
            <a:r>
              <a:rPr sz="1600" spc="-75" dirty="0">
                <a:latin typeface="Arial"/>
                <a:cs typeface="Arial"/>
              </a:rPr>
              <a:t>mantıksal </a:t>
            </a:r>
            <a:r>
              <a:rPr sz="1600" spc="-50" dirty="0">
                <a:latin typeface="Arial"/>
                <a:cs typeface="Arial"/>
              </a:rPr>
              <a:t>çıktı; </a:t>
            </a:r>
            <a:r>
              <a:rPr sz="1600" spc="-60" dirty="0">
                <a:latin typeface="Arial"/>
                <a:cs typeface="Arial"/>
              </a:rPr>
              <a:t>raporlar, </a:t>
            </a:r>
            <a:r>
              <a:rPr sz="1600" spc="-75" dirty="0">
                <a:latin typeface="Arial"/>
                <a:cs typeface="Arial"/>
              </a:rPr>
              <a:t>ekran </a:t>
            </a:r>
            <a:r>
              <a:rPr sz="1600" spc="-55" dirty="0">
                <a:latin typeface="Arial"/>
                <a:cs typeface="Arial"/>
              </a:rPr>
              <a:t>çıktıları, </a:t>
            </a:r>
            <a:r>
              <a:rPr sz="1600" spc="-65" dirty="0">
                <a:latin typeface="Arial"/>
                <a:cs typeface="Arial"/>
              </a:rPr>
              <a:t>hata</a:t>
            </a:r>
            <a:r>
              <a:rPr sz="1600" spc="-19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iletileri,...</a:t>
            </a:r>
            <a:endParaRPr sz="16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05" dirty="0">
                <a:solidFill>
                  <a:srgbClr val="990033"/>
                </a:solidFill>
                <a:latin typeface="Arial"/>
                <a:cs typeface="Arial"/>
              </a:rPr>
              <a:t>Kullanıcı </a:t>
            </a:r>
            <a:r>
              <a:rPr sz="2000" spc="-95" dirty="0">
                <a:solidFill>
                  <a:srgbClr val="990033"/>
                </a:solidFill>
                <a:latin typeface="Arial"/>
                <a:cs typeface="Arial"/>
              </a:rPr>
              <a:t>Sorguları: </a:t>
            </a:r>
            <a:r>
              <a:rPr sz="1600" spc="-65" dirty="0">
                <a:latin typeface="Arial"/>
                <a:cs typeface="Arial"/>
              </a:rPr>
              <a:t>personel </a:t>
            </a:r>
            <a:r>
              <a:rPr sz="1600" spc="-60" dirty="0">
                <a:latin typeface="Arial"/>
                <a:cs typeface="Arial"/>
              </a:rPr>
              <a:t>sicil </a:t>
            </a:r>
            <a:r>
              <a:rPr sz="1600" spc="-30" dirty="0">
                <a:latin typeface="Arial"/>
                <a:cs typeface="Arial"/>
              </a:rPr>
              <a:t>bilgilerinin </a:t>
            </a:r>
            <a:r>
              <a:rPr sz="1600" spc="-90" dirty="0">
                <a:latin typeface="Arial"/>
                <a:cs typeface="Arial"/>
              </a:rPr>
              <a:t>sorgulaması, </a:t>
            </a:r>
            <a:r>
              <a:rPr sz="1600" spc="-65" dirty="0">
                <a:latin typeface="Arial"/>
                <a:cs typeface="Arial"/>
              </a:rPr>
              <a:t>personel </a:t>
            </a:r>
            <a:r>
              <a:rPr sz="1600" spc="-125" dirty="0">
                <a:latin typeface="Arial"/>
                <a:cs typeface="Arial"/>
              </a:rPr>
              <a:t>maaş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bilgilerinin</a:t>
            </a:r>
            <a:endParaRPr sz="16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20"/>
              </a:spcBef>
            </a:pPr>
            <a:r>
              <a:rPr sz="1600" spc="-95" dirty="0">
                <a:latin typeface="Arial"/>
                <a:cs typeface="Arial"/>
              </a:rPr>
              <a:t>sorgulaması</a:t>
            </a:r>
            <a:endParaRPr sz="16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42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10" dirty="0">
                <a:solidFill>
                  <a:srgbClr val="990033"/>
                </a:solidFill>
                <a:latin typeface="Arial"/>
                <a:cs typeface="Arial"/>
              </a:rPr>
              <a:t>Dosyalar: </a:t>
            </a:r>
            <a:r>
              <a:rPr sz="1600" spc="-80" dirty="0">
                <a:latin typeface="Arial"/>
                <a:cs typeface="Arial"/>
              </a:rPr>
              <a:t>Her </a:t>
            </a:r>
            <a:r>
              <a:rPr sz="1600" dirty="0">
                <a:latin typeface="Arial"/>
                <a:cs typeface="Arial"/>
              </a:rPr>
              <a:t>türlü </a:t>
            </a:r>
            <a:r>
              <a:rPr sz="1600" spc="-75" dirty="0">
                <a:latin typeface="Arial"/>
                <a:cs typeface="Arial"/>
              </a:rPr>
              <a:t>mantıksal </a:t>
            </a:r>
            <a:r>
              <a:rPr sz="1600" spc="-35" dirty="0">
                <a:latin typeface="Arial"/>
                <a:cs typeface="Arial"/>
              </a:rPr>
              <a:t>bilgi </a:t>
            </a:r>
            <a:r>
              <a:rPr sz="1600" spc="-85" dirty="0">
                <a:latin typeface="Arial"/>
                <a:cs typeface="Arial"/>
              </a:rPr>
              <a:t>yığını, </a:t>
            </a:r>
            <a:r>
              <a:rPr sz="1600" spc="-55" dirty="0">
                <a:latin typeface="Arial"/>
                <a:cs typeface="Arial"/>
              </a:rPr>
              <a:t>tablolar, </a:t>
            </a:r>
            <a:r>
              <a:rPr sz="1600" spc="-40" dirty="0">
                <a:latin typeface="Arial"/>
                <a:cs typeface="Arial"/>
              </a:rPr>
              <a:t>veri</a:t>
            </a:r>
            <a:r>
              <a:rPr sz="1600" spc="-28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tabanları</a:t>
            </a:r>
            <a:endParaRPr sz="16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44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50" dirty="0">
                <a:solidFill>
                  <a:srgbClr val="990033"/>
                </a:solidFill>
                <a:latin typeface="Arial"/>
                <a:cs typeface="Arial"/>
              </a:rPr>
              <a:t>Dışsal </a:t>
            </a:r>
            <a:r>
              <a:rPr sz="2000" spc="-110" dirty="0">
                <a:solidFill>
                  <a:srgbClr val="990033"/>
                </a:solidFill>
                <a:latin typeface="Arial"/>
                <a:cs typeface="Arial"/>
              </a:rPr>
              <a:t>ara </a:t>
            </a:r>
            <a:r>
              <a:rPr sz="2000" spc="-65" dirty="0">
                <a:solidFill>
                  <a:srgbClr val="990033"/>
                </a:solidFill>
                <a:latin typeface="Arial"/>
                <a:cs typeface="Arial"/>
              </a:rPr>
              <a:t>yüzler: </a:t>
            </a:r>
            <a:r>
              <a:rPr sz="1600" spc="-150" dirty="0">
                <a:latin typeface="Arial"/>
                <a:cs typeface="Arial"/>
              </a:rPr>
              <a:t>Başka </a:t>
            </a:r>
            <a:r>
              <a:rPr sz="1600" spc="-60" dirty="0">
                <a:latin typeface="Arial"/>
                <a:cs typeface="Arial"/>
              </a:rPr>
              <a:t>programlarla </a:t>
            </a:r>
            <a:r>
              <a:rPr sz="1600" spc="-40" dirty="0">
                <a:latin typeface="Arial"/>
                <a:cs typeface="Arial"/>
              </a:rPr>
              <a:t>veri </a:t>
            </a:r>
            <a:r>
              <a:rPr sz="1600" spc="-15" dirty="0">
                <a:latin typeface="Arial"/>
                <a:cs typeface="Arial"/>
              </a:rPr>
              <a:t>iletimi.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import/export</a:t>
            </a:r>
            <a:endParaRPr sz="16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1180"/>
              </a:spcBef>
            </a:pPr>
            <a:r>
              <a:rPr sz="1600" spc="-70" dirty="0">
                <a:latin typeface="Arial"/>
                <a:cs typeface="Arial"/>
              </a:rPr>
              <a:t>Bunların ağırlık </a:t>
            </a:r>
            <a:r>
              <a:rPr sz="1600" spc="-35" dirty="0">
                <a:latin typeface="Arial"/>
                <a:cs typeface="Arial"/>
              </a:rPr>
              <a:t>faktörleriyle </a:t>
            </a:r>
            <a:r>
              <a:rPr sz="1600" spc="-65" dirty="0">
                <a:latin typeface="Arial"/>
                <a:cs typeface="Arial"/>
              </a:rPr>
              <a:t>çarpımları </a:t>
            </a:r>
            <a:r>
              <a:rPr sz="1600" spc="-60" dirty="0">
                <a:latin typeface="Arial"/>
                <a:cs typeface="Arial"/>
              </a:rPr>
              <a:t>toplanarak, </a:t>
            </a:r>
            <a:r>
              <a:rPr sz="1600" spc="-95" dirty="0">
                <a:solidFill>
                  <a:srgbClr val="373086"/>
                </a:solidFill>
                <a:latin typeface="Arial"/>
                <a:cs typeface="Arial"/>
              </a:rPr>
              <a:t>Ayarlanmamış </a:t>
            </a:r>
            <a:r>
              <a:rPr sz="1600" spc="-80" dirty="0">
                <a:solidFill>
                  <a:srgbClr val="373086"/>
                </a:solidFill>
                <a:latin typeface="Arial"/>
                <a:cs typeface="Arial"/>
              </a:rPr>
              <a:t>İşlev </a:t>
            </a:r>
            <a:r>
              <a:rPr sz="1600" spc="-65" dirty="0">
                <a:solidFill>
                  <a:srgbClr val="373086"/>
                </a:solidFill>
                <a:latin typeface="Arial"/>
                <a:cs typeface="Arial"/>
              </a:rPr>
              <a:t>Nokta </a:t>
            </a:r>
            <a:r>
              <a:rPr sz="1600" spc="-85" dirty="0">
                <a:solidFill>
                  <a:srgbClr val="373086"/>
                </a:solidFill>
                <a:latin typeface="Arial"/>
                <a:cs typeface="Arial"/>
              </a:rPr>
              <a:t>(AİN)</a:t>
            </a:r>
            <a:r>
              <a:rPr sz="1600" spc="-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600" spc="-130" dirty="0">
                <a:solidFill>
                  <a:srgbClr val="373086"/>
                </a:solidFill>
                <a:latin typeface="Arial"/>
                <a:cs typeface="Arial"/>
              </a:rPr>
              <a:t>sayısı</a:t>
            </a:r>
            <a:endParaRPr sz="16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1600" spc="-90" dirty="0">
                <a:latin typeface="Arial"/>
                <a:cs typeface="Arial"/>
              </a:rPr>
              <a:t>hesaplanır.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9CC5E-347E-4E83-9E9C-44E6E3FC1262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6901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none" spc="-275" dirty="0"/>
              <a:t>Problem </a:t>
            </a:r>
            <a:r>
              <a:rPr sz="4400" u="none" spc="-245" dirty="0"/>
              <a:t>Bilgi Ortamı</a:t>
            </a:r>
            <a:r>
              <a:rPr sz="4400" u="none" spc="-365" dirty="0"/>
              <a:t> </a:t>
            </a:r>
            <a:r>
              <a:rPr sz="4400" u="none" spc="-240" dirty="0"/>
              <a:t>Bileşenleri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17</a:t>
            </a:fld>
            <a:endParaRPr spc="-50" dirty="0"/>
          </a:p>
        </p:txBody>
      </p:sp>
      <p:sp>
        <p:nvSpPr>
          <p:cNvPr id="4" name="object 4"/>
          <p:cNvSpPr/>
          <p:nvPr/>
        </p:nvSpPr>
        <p:spPr>
          <a:xfrm>
            <a:off x="1478280" y="2232660"/>
            <a:ext cx="5963920" cy="2964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93C9B86-B9C2-4072-9A4F-4DC693D55F8D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925" y="1060450"/>
            <a:ext cx="7967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-215" dirty="0"/>
              <a:t>Problemin </a:t>
            </a:r>
            <a:r>
              <a:rPr sz="3600" u="none" spc="-160" dirty="0"/>
              <a:t>teknik </a:t>
            </a:r>
            <a:r>
              <a:rPr sz="3600" u="none" spc="-254" dirty="0"/>
              <a:t>karmaşıklığının</a:t>
            </a:r>
            <a:r>
              <a:rPr sz="3600" u="none" spc="-210" dirty="0"/>
              <a:t> </a:t>
            </a:r>
            <a:r>
              <a:rPr sz="3600" u="none" spc="-215" dirty="0"/>
              <a:t>incelenmesi</a:t>
            </a:r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18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810577" y="1684548"/>
            <a:ext cx="6830695" cy="427609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95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Uygulama, 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güvenilir 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yedekleme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kurtarma 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gerektiriyor</a:t>
            </a:r>
            <a:r>
              <a:rPr sz="1800" spc="-1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404040"/>
                </a:solidFill>
                <a:latin typeface="Arial"/>
                <a:cs typeface="Arial"/>
              </a:rPr>
              <a:t>mu?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iletişimi 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gerektiriyor</a:t>
            </a:r>
            <a:r>
              <a:rPr sz="1800" spc="-2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mu?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95" dirty="0">
                <a:solidFill>
                  <a:srgbClr val="404040"/>
                </a:solidFill>
                <a:latin typeface="Arial"/>
                <a:cs typeface="Arial"/>
              </a:rPr>
              <a:t>Dağıtılmış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İşlemler </a:t>
            </a: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var</a:t>
            </a:r>
            <a:r>
              <a:rPr sz="1800" spc="-1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Performans 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kritik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mi?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85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Girdiler,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çıktılar,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dosyalar </a:t>
            </a:r>
            <a:r>
              <a:rPr sz="1800" spc="-125" dirty="0">
                <a:solidFill>
                  <a:srgbClr val="404040"/>
                </a:solidFill>
                <a:latin typeface="Arial"/>
                <a:cs typeface="Arial"/>
              </a:rPr>
              <a:t>ya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da 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sorgular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karmaşık</a:t>
            </a:r>
            <a:r>
              <a:rPr sz="1800" spc="-1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404040"/>
                </a:solidFill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İçsel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işlemler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karmaşık</a:t>
            </a:r>
            <a:r>
              <a:rPr sz="1800" spc="-1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130" dirty="0">
                <a:solidFill>
                  <a:srgbClr val="404040"/>
                </a:solidFill>
                <a:latin typeface="Arial"/>
                <a:cs typeface="Arial"/>
              </a:rPr>
              <a:t>Tasarlanacak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kod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yeniden 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kullanılabilir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mi?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Clr>
                <a:srgbClr val="1CACE3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Dönüştürme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kurulun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tasarımda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dikkate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alınacak</a:t>
            </a:r>
            <a:r>
              <a:rPr sz="1800" spc="-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110" dirty="0">
                <a:solidFill>
                  <a:srgbClr val="404040"/>
                </a:solidFill>
                <a:latin typeface="Arial"/>
                <a:cs typeface="Arial"/>
              </a:rPr>
              <a:t>Cevaplar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0 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ile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5 </a:t>
            </a:r>
            <a:r>
              <a:rPr sz="1800" spc="-110" dirty="0">
                <a:solidFill>
                  <a:srgbClr val="404040"/>
                </a:solidFill>
                <a:latin typeface="Arial"/>
                <a:cs typeface="Arial"/>
              </a:rPr>
              <a:t>arasında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puanlandırılır.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Bunlar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hesaplanıp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toplanarak </a:t>
            </a:r>
            <a:r>
              <a:rPr sz="1800" spc="-114" dirty="0">
                <a:solidFill>
                  <a:srgbClr val="0D5671"/>
                </a:solidFill>
                <a:latin typeface="Arial"/>
                <a:cs typeface="Arial"/>
              </a:rPr>
              <a:t>Teknik </a:t>
            </a:r>
            <a:r>
              <a:rPr sz="1800" spc="-105" dirty="0">
                <a:solidFill>
                  <a:srgbClr val="0D5671"/>
                </a:solidFill>
                <a:latin typeface="Arial"/>
                <a:cs typeface="Arial"/>
              </a:rPr>
              <a:t>Karmaşıklık </a:t>
            </a:r>
            <a:r>
              <a:rPr sz="1800" spc="-85" dirty="0">
                <a:solidFill>
                  <a:srgbClr val="0D5671"/>
                </a:solidFill>
                <a:latin typeface="Arial"/>
                <a:cs typeface="Arial"/>
              </a:rPr>
              <a:t>Faktörü </a:t>
            </a:r>
            <a:r>
              <a:rPr sz="1800" spc="-180" dirty="0">
                <a:solidFill>
                  <a:srgbClr val="0D5671"/>
                </a:solidFill>
                <a:latin typeface="Arial"/>
                <a:cs typeface="Arial"/>
              </a:rPr>
              <a:t>(TKF)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elde</a:t>
            </a:r>
            <a:r>
              <a:rPr sz="1800" spc="-1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edilir.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3000" y="2832100"/>
            <a:ext cx="2197100" cy="1861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2983-1456-479A-9975-39662D4F5AE9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10" dirty="0"/>
              <a:t>İşlev </a:t>
            </a:r>
            <a:r>
              <a:rPr spc="-330" dirty="0"/>
              <a:t>Noktası </a:t>
            </a:r>
            <a:r>
              <a:rPr spc="-540" dirty="0"/>
              <a:t>Sayısı</a:t>
            </a:r>
            <a:r>
              <a:rPr spc="-305" dirty="0"/>
              <a:t> </a:t>
            </a:r>
            <a:r>
              <a:rPr spc="-385" dirty="0"/>
              <a:t>Hesaplama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19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2194242"/>
            <a:ext cx="4272280" cy="221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75" dirty="0">
                <a:latin typeface="Arial"/>
                <a:cs typeface="Arial"/>
              </a:rPr>
              <a:t>İN=AİN*(0,65*0,01*TKF)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1B1B1"/>
              </a:buClr>
              <a:buFont typeface="Wingdings"/>
              <a:buChar char=""/>
            </a:pPr>
            <a:endParaRPr sz="27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sz="2400" spc="-140" dirty="0">
                <a:latin typeface="Arial"/>
                <a:cs typeface="Arial"/>
              </a:rPr>
              <a:t>Değişik </a:t>
            </a:r>
            <a:r>
              <a:rPr sz="2400" spc="-105" dirty="0">
                <a:latin typeface="Arial"/>
                <a:cs typeface="Arial"/>
              </a:rPr>
              <a:t>amaçlarla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kullanılabilir</a:t>
            </a:r>
            <a:endParaRPr sz="24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520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1500" algn="l"/>
              </a:tabLst>
            </a:pPr>
            <a:r>
              <a:rPr sz="2100" b="1" spc="-140" dirty="0">
                <a:solidFill>
                  <a:srgbClr val="C00000"/>
                </a:solidFill>
                <a:latin typeface="Trebuchet MS"/>
                <a:cs typeface="Trebuchet MS"/>
              </a:rPr>
              <a:t>Üretkenlik </a:t>
            </a:r>
            <a:r>
              <a:rPr sz="2100" spc="-185" dirty="0">
                <a:latin typeface="Arial"/>
                <a:cs typeface="Arial"/>
              </a:rPr>
              <a:t>= </a:t>
            </a:r>
            <a:r>
              <a:rPr sz="2100" spc="-110" dirty="0">
                <a:latin typeface="Arial"/>
                <a:cs typeface="Arial"/>
              </a:rPr>
              <a:t>İN </a:t>
            </a:r>
            <a:r>
              <a:rPr sz="2100" spc="225" dirty="0">
                <a:latin typeface="Arial"/>
                <a:cs typeface="Arial"/>
              </a:rPr>
              <a:t>/</a:t>
            </a:r>
            <a:r>
              <a:rPr sz="2100" spc="-380" dirty="0">
                <a:latin typeface="Arial"/>
                <a:cs typeface="Arial"/>
              </a:rPr>
              <a:t> </a:t>
            </a:r>
            <a:r>
              <a:rPr sz="2100" spc="-135" dirty="0">
                <a:latin typeface="Arial"/>
                <a:cs typeface="Arial"/>
              </a:rPr>
              <a:t>Kişi-Ay</a:t>
            </a:r>
            <a:endParaRPr sz="21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520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1500" algn="l"/>
                <a:tab pos="2756535" algn="l"/>
              </a:tabLst>
            </a:pPr>
            <a:r>
              <a:rPr sz="2100" b="1" spc="-130" dirty="0">
                <a:solidFill>
                  <a:srgbClr val="C00000"/>
                </a:solidFill>
                <a:latin typeface="Trebuchet MS"/>
                <a:cs typeface="Trebuchet MS"/>
              </a:rPr>
              <a:t>Kalite	</a:t>
            </a:r>
            <a:r>
              <a:rPr sz="2100" spc="-185" dirty="0">
                <a:latin typeface="Arial"/>
                <a:cs typeface="Arial"/>
              </a:rPr>
              <a:t>= </a:t>
            </a:r>
            <a:r>
              <a:rPr sz="2100" spc="-90" dirty="0">
                <a:latin typeface="Arial"/>
                <a:cs typeface="Arial"/>
              </a:rPr>
              <a:t>Hatalar </a:t>
            </a:r>
            <a:r>
              <a:rPr sz="2100" spc="225" dirty="0">
                <a:latin typeface="Arial"/>
                <a:cs typeface="Arial"/>
              </a:rPr>
              <a:t>/</a:t>
            </a:r>
            <a:r>
              <a:rPr sz="2100" spc="-420" dirty="0">
                <a:latin typeface="Arial"/>
                <a:cs typeface="Arial"/>
              </a:rPr>
              <a:t> </a:t>
            </a:r>
            <a:r>
              <a:rPr sz="2100" spc="-110" dirty="0">
                <a:latin typeface="Arial"/>
                <a:cs typeface="Arial"/>
              </a:rPr>
              <a:t>İN</a:t>
            </a:r>
            <a:endParaRPr sz="21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505"/>
              </a:spcBef>
              <a:buClr>
                <a:srgbClr val="CCCC99"/>
              </a:buClr>
              <a:buSzPct val="73809"/>
              <a:buFont typeface="Wingdings"/>
              <a:buChar char=""/>
              <a:tabLst>
                <a:tab pos="571500" algn="l"/>
                <a:tab pos="1841500" algn="l"/>
              </a:tabLst>
            </a:pPr>
            <a:r>
              <a:rPr sz="2100" b="1" spc="-65" dirty="0">
                <a:solidFill>
                  <a:srgbClr val="C00000"/>
                </a:solidFill>
                <a:latin typeface="Trebuchet MS"/>
                <a:cs typeface="Trebuchet MS"/>
              </a:rPr>
              <a:t>Maliyet	</a:t>
            </a:r>
            <a:r>
              <a:rPr sz="2100" spc="-185" dirty="0">
                <a:latin typeface="Arial"/>
                <a:cs typeface="Arial"/>
              </a:rPr>
              <a:t>= </a:t>
            </a:r>
            <a:r>
              <a:rPr sz="2100" spc="-105" dirty="0">
                <a:latin typeface="Arial"/>
                <a:cs typeface="Arial"/>
              </a:rPr>
              <a:t>$ </a:t>
            </a:r>
            <a:r>
              <a:rPr sz="2100" spc="225" dirty="0">
                <a:latin typeface="Arial"/>
                <a:cs typeface="Arial"/>
              </a:rPr>
              <a:t>/</a:t>
            </a:r>
            <a:r>
              <a:rPr sz="2100" spc="-380" dirty="0">
                <a:latin typeface="Arial"/>
                <a:cs typeface="Arial"/>
              </a:rPr>
              <a:t> </a:t>
            </a:r>
            <a:r>
              <a:rPr sz="2100" spc="-114" dirty="0">
                <a:latin typeface="Arial"/>
                <a:cs typeface="Arial"/>
              </a:rPr>
              <a:t>İN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6F1B-73A8-43F5-9602-A8B8860CF59B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4519" y="1424939"/>
          <a:ext cx="7908289" cy="42202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/>
                <a:gridCol w="749935"/>
                <a:gridCol w="5761355"/>
                <a:gridCol w="607059"/>
              </a:tblGrid>
              <a:tr h="382905">
                <a:tc gridSpan="4">
                  <a:txBody>
                    <a:bodyPr/>
                    <a:lstStyle/>
                    <a:p>
                      <a:pPr marL="290830">
                        <a:lnSpc>
                          <a:spcPts val="2920"/>
                        </a:lnSpc>
                        <a:tabLst>
                          <a:tab pos="2473325" algn="l"/>
                          <a:tab pos="7765415" algn="l"/>
                        </a:tabLst>
                      </a:pPr>
                      <a:r>
                        <a:rPr sz="3000" b="1" u="sng" dirty="0">
                          <a:uFill>
                            <a:solidFill>
                              <a:srgbClr val="7E7E7E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r>
                        <a:rPr sz="3000" b="1" u="sng" spc="-135" dirty="0">
                          <a:uFill>
                            <a:solidFill>
                              <a:srgbClr val="7E7E7E"/>
                            </a:solidFill>
                          </a:uFill>
                          <a:latin typeface="Trebuchet MS"/>
                          <a:cs typeface="Trebuchet MS"/>
                        </a:rPr>
                        <a:t>Bu </a:t>
                      </a:r>
                      <a:r>
                        <a:rPr sz="3000" b="1" u="sng" spc="-160" dirty="0">
                          <a:uFill>
                            <a:solidFill>
                              <a:srgbClr val="7E7E7E"/>
                            </a:solidFill>
                          </a:uFill>
                          <a:latin typeface="Trebuchet MS"/>
                          <a:cs typeface="Trebuchet MS"/>
                        </a:rPr>
                        <a:t>Haftaki</a:t>
                      </a:r>
                      <a:r>
                        <a:rPr sz="3000" b="1" u="sng" spc="-430" dirty="0">
                          <a:uFill>
                            <a:solidFill>
                              <a:srgbClr val="7E7E7E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00" b="1" u="sng" spc="-160" dirty="0">
                          <a:uFill>
                            <a:solidFill>
                              <a:srgbClr val="7E7E7E"/>
                            </a:solidFill>
                          </a:uFill>
                          <a:latin typeface="Trebuchet MS"/>
                          <a:cs typeface="Trebuchet MS"/>
                        </a:rPr>
                        <a:t>Konular	</a:t>
                      </a:r>
                      <a:endParaRPr sz="3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28C4CC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4139">
                <a:tc rowSpan="2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7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75" dirty="0">
                          <a:latin typeface="Arial"/>
                          <a:cs typeface="Arial"/>
                        </a:rPr>
                        <a:t>Proje 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Planlama Aşamaları 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için </a:t>
                      </a:r>
                      <a:r>
                        <a:rPr sz="1600" spc="-75" dirty="0">
                          <a:latin typeface="Arial"/>
                          <a:cs typeface="Arial"/>
                        </a:rPr>
                        <a:t>Gerekli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Koşullar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310" dirty="0">
                          <a:latin typeface="Arial"/>
                          <a:cs typeface="Arial"/>
                        </a:rPr>
                        <a:t>..………………………....4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79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9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7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75" dirty="0">
                          <a:latin typeface="Arial"/>
                          <a:cs typeface="Arial"/>
                        </a:rPr>
                        <a:t>Proje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Maliyet 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Kestirim 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Yöntemleri</a:t>
                      </a:r>
                      <a:r>
                        <a:rPr sz="16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65" dirty="0">
                          <a:latin typeface="Arial"/>
                          <a:cs typeface="Arial"/>
                        </a:rPr>
                        <a:t>..…………………………………...........14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54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1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7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105" dirty="0">
                          <a:latin typeface="Arial"/>
                          <a:cs typeface="Arial"/>
                        </a:rPr>
                        <a:t>Sistem 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Çözümleme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………………………………………………………….…….….40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54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Gereksinim 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Çözümleme </a:t>
                      </a:r>
                      <a:r>
                        <a:rPr sz="1600" spc="-130" dirty="0">
                          <a:latin typeface="Arial"/>
                          <a:cs typeface="Arial"/>
                        </a:rPr>
                        <a:t>Çalışması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420" dirty="0">
                          <a:latin typeface="Arial"/>
                          <a:cs typeface="Arial"/>
                        </a:rPr>
                        <a:t>…………………………………….…….…44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066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Gereksinim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Veri 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Toplama 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Yöntemleri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395" dirty="0">
                          <a:latin typeface="Arial"/>
                          <a:cs typeface="Arial"/>
                        </a:rPr>
                        <a:t>…………………………….…………..55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80" dirty="0">
                          <a:latin typeface="Arial"/>
                          <a:cs typeface="Arial"/>
                        </a:rPr>
                        <a:t>Veri 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Modelleme 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Yöntemleri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415" dirty="0">
                          <a:latin typeface="Arial"/>
                          <a:cs typeface="Arial"/>
                        </a:rPr>
                        <a:t>……………………………………………….…..…66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60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68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35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80" dirty="0">
                          <a:latin typeface="Arial"/>
                          <a:cs typeface="Arial"/>
                        </a:rPr>
                        <a:t>Veri </a:t>
                      </a:r>
                      <a:r>
                        <a:rPr sz="1600" spc="-125" dirty="0">
                          <a:latin typeface="Arial"/>
                          <a:cs typeface="Arial"/>
                        </a:rPr>
                        <a:t>Akış 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Diyagramı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..………………………………………………………………….71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6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T w="12700">
                      <a:solidFill>
                        <a:srgbClr val="1388B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143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35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1388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388B6"/>
                      </a:solidFill>
                      <a:prstDash val="solid"/>
                    </a:lnL>
                    <a:lnR w="12700">
                      <a:solidFill>
                        <a:srgbClr val="1CACE3"/>
                      </a:solidFill>
                      <a:prstDash val="solid"/>
                    </a:lnR>
                    <a:lnB w="12700">
                      <a:solidFill>
                        <a:srgbClr val="1388B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120" dirty="0">
                          <a:latin typeface="Arial"/>
                          <a:cs typeface="Arial"/>
                        </a:rPr>
                        <a:t>Süreç 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Tanımlama 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Dili</a:t>
                      </a:r>
                      <a:r>
                        <a:rPr sz="16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………………………………………………………….……..77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41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1CACE3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1CACE3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8217534" y="6568757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160"/>
              </a:lnSpc>
            </a:pPr>
            <a:fld id="{81D60167-4931-47E6-BA6A-407CBD079E47}" type="slidenum">
              <a:rPr sz="105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1050">
              <a:latin typeface="Arial"/>
              <a:cs typeface="Arial"/>
            </a:endParaRP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E32940B-8249-4F69-A3D4-527A840D6E7E}" type="datetime1">
              <a:rPr lang="en-US" smtClean="0"/>
              <a:t>3/20/2019</a:t>
            </a:fld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2</a:t>
            </a:fld>
            <a:endParaRPr lang="tr-TR"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40" dirty="0"/>
              <a:t>Satır </a:t>
            </a:r>
            <a:r>
              <a:rPr spc="-540" dirty="0"/>
              <a:t>Sayısı</a:t>
            </a:r>
            <a:r>
              <a:rPr spc="-345" dirty="0"/>
              <a:t> </a:t>
            </a:r>
            <a:r>
              <a:rPr spc="-245" dirty="0"/>
              <a:t>Kestirimi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20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4706620" y="2554541"/>
            <a:ext cx="3641090" cy="241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ts val="2280"/>
              </a:lnSpc>
              <a:spcBef>
                <a:spcPts val="100"/>
              </a:spcBef>
            </a:pPr>
            <a:r>
              <a:rPr sz="2000" spc="-114" dirty="0">
                <a:solidFill>
                  <a:srgbClr val="404040"/>
                </a:solidFill>
                <a:latin typeface="Arial"/>
                <a:cs typeface="Arial"/>
              </a:rPr>
              <a:t>İN=300 </a:t>
            </a:r>
            <a:r>
              <a:rPr sz="2000" spc="-110" dirty="0">
                <a:solidFill>
                  <a:srgbClr val="404040"/>
                </a:solidFill>
                <a:latin typeface="Arial"/>
                <a:cs typeface="Arial"/>
              </a:rPr>
              <a:t>ise </a:t>
            </a:r>
            <a:r>
              <a:rPr sz="2000" spc="-12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2000" spc="-135" dirty="0">
                <a:solidFill>
                  <a:srgbClr val="404040"/>
                </a:solidFill>
                <a:latin typeface="Arial"/>
                <a:cs typeface="Arial"/>
              </a:rPr>
              <a:t>Nesne </a:t>
            </a:r>
            <a:r>
              <a:rPr sz="2000" spc="-130" dirty="0">
                <a:solidFill>
                  <a:srgbClr val="404040"/>
                </a:solidFill>
                <a:latin typeface="Arial"/>
                <a:cs typeface="Arial"/>
              </a:rPr>
              <a:t>Tabanlı </a:t>
            </a:r>
            <a:r>
              <a:rPr sz="2000" spc="-5" dirty="0">
                <a:solidFill>
                  <a:srgbClr val="404040"/>
                </a:solidFill>
                <a:latin typeface="Arial"/>
                <a:cs typeface="Arial"/>
              </a:rPr>
              <a:t>bir</a:t>
            </a:r>
            <a:r>
              <a:rPr sz="2000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"/>
                <a:cs typeface="Arial"/>
              </a:rPr>
              <a:t>dil</a:t>
            </a:r>
            <a:endParaRPr sz="2000">
              <a:latin typeface="Arial"/>
              <a:cs typeface="Arial"/>
            </a:endParaRPr>
          </a:p>
          <a:p>
            <a:pPr marL="103505">
              <a:lnSpc>
                <a:spcPts val="2280"/>
              </a:lnSpc>
            </a:pPr>
            <a:r>
              <a:rPr sz="2000" spc="-140" dirty="0">
                <a:solidFill>
                  <a:srgbClr val="404040"/>
                </a:solidFill>
                <a:latin typeface="Arial"/>
                <a:cs typeface="Arial"/>
              </a:rPr>
              <a:t>(SmalTalk) </a:t>
            </a:r>
            <a:r>
              <a:rPr sz="2000" spc="-60" dirty="0">
                <a:solidFill>
                  <a:srgbClr val="404040"/>
                </a:solidFill>
                <a:latin typeface="Arial"/>
                <a:cs typeface="Arial"/>
              </a:rPr>
              <a:t>kullanılıyor</a:t>
            </a:r>
            <a:r>
              <a:rPr sz="20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404040"/>
                </a:solidFill>
                <a:latin typeface="Arial"/>
                <a:cs typeface="Arial"/>
              </a:rPr>
              <a:t>ise</a:t>
            </a:r>
            <a:endParaRPr sz="2000">
              <a:latin typeface="Arial"/>
              <a:cs typeface="Arial"/>
            </a:endParaRPr>
          </a:p>
          <a:p>
            <a:pPr marL="12700" marR="1627505">
              <a:lnSpc>
                <a:spcPts val="7120"/>
              </a:lnSpc>
              <a:spcBef>
                <a:spcPts val="1025"/>
              </a:spcBef>
            </a:pPr>
            <a:r>
              <a:rPr sz="2000" spc="-110" dirty="0">
                <a:solidFill>
                  <a:srgbClr val="404040"/>
                </a:solidFill>
                <a:latin typeface="Arial"/>
                <a:cs typeface="Arial"/>
              </a:rPr>
              <a:t>Satır </a:t>
            </a:r>
            <a:r>
              <a:rPr sz="2000" spc="-125" dirty="0">
                <a:solidFill>
                  <a:srgbClr val="404040"/>
                </a:solidFill>
                <a:latin typeface="Arial"/>
                <a:cs typeface="Arial"/>
              </a:rPr>
              <a:t>Sayısı=300*30  </a:t>
            </a:r>
            <a:r>
              <a:rPr sz="2000" spc="-75" dirty="0">
                <a:solidFill>
                  <a:srgbClr val="404040"/>
                </a:solidFill>
                <a:latin typeface="Arial"/>
                <a:cs typeface="Arial"/>
              </a:rPr>
              <a:t>olarak</a:t>
            </a:r>
            <a:r>
              <a:rPr sz="2000" spc="-1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404040"/>
                </a:solidFill>
                <a:latin typeface="Arial"/>
                <a:cs typeface="Arial"/>
              </a:rPr>
              <a:t>hesaplanır.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3319" y="2019300"/>
            <a:ext cx="2418080" cy="3566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697D0-2FFB-434F-9445-4860230A3E3C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275" dirty="0"/>
              <a:t>Etkin </a:t>
            </a:r>
            <a:r>
              <a:rPr spc="-165" dirty="0"/>
              <a:t>Maliyet</a:t>
            </a:r>
            <a:r>
              <a:rPr spc="-400" dirty="0"/>
              <a:t> </a:t>
            </a:r>
            <a:r>
              <a:rPr spc="-155" dirty="0"/>
              <a:t>Modeli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08874"/>
            <a:ext cx="6649084" cy="21697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3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220" dirty="0">
                <a:latin typeface="Arial"/>
                <a:cs typeface="Arial"/>
              </a:rPr>
              <a:t>COCOMO </a:t>
            </a:r>
            <a:r>
              <a:rPr sz="1800" spc="-85" dirty="0">
                <a:latin typeface="Arial"/>
                <a:cs typeface="Arial"/>
              </a:rPr>
              <a:t>1981</a:t>
            </a:r>
            <a:r>
              <a:rPr sz="1800" spc="-28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Boehm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20" dirty="0">
                <a:latin typeface="Arial"/>
                <a:cs typeface="Arial"/>
              </a:rPr>
              <a:t>Mikro </a:t>
            </a:r>
            <a:r>
              <a:rPr sz="1800" spc="-40" dirty="0">
                <a:latin typeface="Arial"/>
                <a:cs typeface="Arial"/>
              </a:rPr>
              <a:t>maliyet </a:t>
            </a:r>
            <a:r>
              <a:rPr sz="1800" spc="-50" dirty="0">
                <a:latin typeface="Arial"/>
                <a:cs typeface="Arial"/>
              </a:rPr>
              <a:t>kestirim </a:t>
            </a:r>
            <a:r>
              <a:rPr sz="1800" spc="-55" dirty="0">
                <a:latin typeface="Arial"/>
                <a:cs typeface="Arial"/>
              </a:rPr>
              <a:t>modeline</a:t>
            </a:r>
            <a:r>
              <a:rPr sz="1800" spc="-31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örnektir.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95" dirty="0">
                <a:latin typeface="Arial"/>
                <a:cs typeface="Arial"/>
              </a:rPr>
              <a:t>Kullanılacak </a:t>
            </a:r>
            <a:r>
              <a:rPr sz="1800" spc="-60" dirty="0">
                <a:latin typeface="Arial"/>
                <a:cs typeface="Arial"/>
              </a:rPr>
              <a:t>ayrıntı </a:t>
            </a:r>
            <a:r>
              <a:rPr sz="1800" spc="-90" dirty="0">
                <a:latin typeface="Arial"/>
                <a:cs typeface="Arial"/>
              </a:rPr>
              <a:t>düzeyine göre </a:t>
            </a:r>
            <a:r>
              <a:rPr sz="1800" spc="-100" dirty="0">
                <a:latin typeface="Arial"/>
                <a:cs typeface="Arial"/>
              </a:rPr>
              <a:t>üç </a:t>
            </a:r>
            <a:r>
              <a:rPr sz="1800" spc="-85" dirty="0">
                <a:latin typeface="Arial"/>
                <a:cs typeface="Arial"/>
              </a:rPr>
              <a:t>ayrı </a:t>
            </a:r>
            <a:r>
              <a:rPr sz="1800" spc="-60" dirty="0">
                <a:latin typeface="Arial"/>
                <a:cs typeface="Arial"/>
              </a:rPr>
              <a:t>model </a:t>
            </a:r>
            <a:r>
              <a:rPr sz="1800" spc="-55" dirty="0">
                <a:latin typeface="Arial"/>
                <a:cs typeface="Arial"/>
              </a:rPr>
              <a:t>biçiminde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yapılabilir: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110" dirty="0">
                <a:solidFill>
                  <a:srgbClr val="373086"/>
                </a:solidFill>
                <a:latin typeface="Arial"/>
                <a:cs typeface="Arial"/>
              </a:rPr>
              <a:t>Temel</a:t>
            </a:r>
            <a:r>
              <a:rPr sz="1500" spc="-70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500" spc="-30" dirty="0">
                <a:solidFill>
                  <a:srgbClr val="373086"/>
                </a:solidFill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95" dirty="0">
                <a:solidFill>
                  <a:srgbClr val="373086"/>
                </a:solidFill>
                <a:latin typeface="Arial"/>
                <a:cs typeface="Arial"/>
              </a:rPr>
              <a:t>Ara</a:t>
            </a:r>
            <a:r>
              <a:rPr sz="1500" spc="-8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500" spc="-30" dirty="0">
                <a:solidFill>
                  <a:srgbClr val="373086"/>
                </a:solidFill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55" dirty="0">
                <a:solidFill>
                  <a:srgbClr val="373086"/>
                </a:solidFill>
                <a:latin typeface="Arial"/>
                <a:cs typeface="Arial"/>
              </a:rPr>
              <a:t>Ayrıntı </a:t>
            </a:r>
            <a:r>
              <a:rPr sz="1500" spc="-30" dirty="0">
                <a:solidFill>
                  <a:srgbClr val="373086"/>
                </a:solidFill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28159" y="3307079"/>
            <a:ext cx="2857499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126F-CABA-4234-BBE1-4C9062E29CF0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655" dirty="0"/>
              <a:t>COCOMO</a:t>
            </a:r>
            <a:r>
              <a:rPr spc="-400" dirty="0"/>
              <a:t> </a:t>
            </a:r>
            <a:r>
              <a:rPr spc="-150" dirty="0"/>
              <a:t>Modeli	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22</a:t>
            </a:fld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5435219" y="2727960"/>
            <a:ext cx="186055" cy="1567180"/>
          </a:xfrm>
          <a:custGeom>
            <a:avLst/>
            <a:gdLst/>
            <a:ahLst/>
            <a:cxnLst/>
            <a:rect l="l" t="t" r="r" b="b"/>
            <a:pathLst>
              <a:path w="186054" h="1567179">
                <a:moveTo>
                  <a:pt x="185800" y="0"/>
                </a:moveTo>
                <a:lnTo>
                  <a:pt x="0" y="185800"/>
                </a:lnTo>
                <a:lnTo>
                  <a:pt x="0" y="1567179"/>
                </a:lnTo>
                <a:lnTo>
                  <a:pt x="185800" y="1381378"/>
                </a:lnTo>
                <a:lnTo>
                  <a:pt x="185800" y="0"/>
                </a:lnTo>
                <a:close/>
              </a:path>
            </a:pathLst>
          </a:custGeom>
          <a:solidFill>
            <a:srgbClr val="178A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36900" y="2727960"/>
            <a:ext cx="2484120" cy="186055"/>
          </a:xfrm>
          <a:custGeom>
            <a:avLst/>
            <a:gdLst/>
            <a:ahLst/>
            <a:cxnLst/>
            <a:rect l="l" t="t" r="r" b="b"/>
            <a:pathLst>
              <a:path w="2484120" h="186055">
                <a:moveTo>
                  <a:pt x="2484120" y="0"/>
                </a:moveTo>
                <a:lnTo>
                  <a:pt x="185800" y="0"/>
                </a:lnTo>
                <a:lnTo>
                  <a:pt x="0" y="185800"/>
                </a:lnTo>
                <a:lnTo>
                  <a:pt x="2298319" y="185800"/>
                </a:lnTo>
                <a:lnTo>
                  <a:pt x="2484120" y="0"/>
                </a:lnTo>
                <a:close/>
              </a:path>
            </a:pathLst>
          </a:custGeom>
          <a:solidFill>
            <a:srgbClr val="48BC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6900" y="2727960"/>
            <a:ext cx="2484120" cy="1567180"/>
          </a:xfrm>
          <a:custGeom>
            <a:avLst/>
            <a:gdLst/>
            <a:ahLst/>
            <a:cxnLst/>
            <a:rect l="l" t="t" r="r" b="b"/>
            <a:pathLst>
              <a:path w="2484120" h="1567179">
                <a:moveTo>
                  <a:pt x="0" y="185800"/>
                </a:moveTo>
                <a:lnTo>
                  <a:pt x="185800" y="0"/>
                </a:lnTo>
                <a:lnTo>
                  <a:pt x="2484120" y="0"/>
                </a:lnTo>
                <a:lnTo>
                  <a:pt x="2484120" y="1381378"/>
                </a:lnTo>
                <a:lnTo>
                  <a:pt x="2298319" y="1567179"/>
                </a:lnTo>
                <a:lnTo>
                  <a:pt x="0" y="1567179"/>
                </a:lnTo>
                <a:lnTo>
                  <a:pt x="0" y="18580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6900" y="2727960"/>
            <a:ext cx="2484120" cy="186055"/>
          </a:xfrm>
          <a:custGeom>
            <a:avLst/>
            <a:gdLst/>
            <a:ahLst/>
            <a:cxnLst/>
            <a:rect l="l" t="t" r="r" b="b"/>
            <a:pathLst>
              <a:path w="2484120" h="186055">
                <a:moveTo>
                  <a:pt x="0" y="185800"/>
                </a:moveTo>
                <a:lnTo>
                  <a:pt x="2298319" y="185800"/>
                </a:lnTo>
                <a:lnTo>
                  <a:pt x="248412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5219" y="2913760"/>
            <a:ext cx="0" cy="1381760"/>
          </a:xfrm>
          <a:custGeom>
            <a:avLst/>
            <a:gdLst/>
            <a:ahLst/>
            <a:cxnLst/>
            <a:rect l="l" t="t" r="r" b="b"/>
            <a:pathLst>
              <a:path h="1381760">
                <a:moveTo>
                  <a:pt x="0" y="0"/>
                </a:moveTo>
                <a:lnTo>
                  <a:pt x="0" y="1381378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36900" y="2913760"/>
            <a:ext cx="2293620" cy="1381760"/>
          </a:xfrm>
          <a:prstGeom prst="rect">
            <a:avLst/>
          </a:prstGeom>
          <a:solidFill>
            <a:srgbClr val="1CACE3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6985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COCOMO</a:t>
            </a:r>
            <a:endParaRPr sz="180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Modeli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33550" y="3505200"/>
            <a:ext cx="1404620" cy="175260"/>
          </a:xfrm>
          <a:custGeom>
            <a:avLst/>
            <a:gdLst/>
            <a:ahLst/>
            <a:cxnLst/>
            <a:rect l="l" t="t" r="r" b="b"/>
            <a:pathLst>
              <a:path w="1404620" h="175260">
                <a:moveTo>
                  <a:pt x="1229360" y="0"/>
                </a:moveTo>
                <a:lnTo>
                  <a:pt x="1229360" y="175260"/>
                </a:lnTo>
                <a:lnTo>
                  <a:pt x="1346200" y="116839"/>
                </a:lnTo>
                <a:lnTo>
                  <a:pt x="1258570" y="116839"/>
                </a:lnTo>
                <a:lnTo>
                  <a:pt x="1258570" y="58420"/>
                </a:lnTo>
                <a:lnTo>
                  <a:pt x="1346200" y="58420"/>
                </a:lnTo>
                <a:lnTo>
                  <a:pt x="1229360" y="0"/>
                </a:lnTo>
                <a:close/>
              </a:path>
              <a:path w="1404620" h="175260">
                <a:moveTo>
                  <a:pt x="1229360" y="58420"/>
                </a:moveTo>
                <a:lnTo>
                  <a:pt x="0" y="58420"/>
                </a:lnTo>
                <a:lnTo>
                  <a:pt x="0" y="116839"/>
                </a:lnTo>
                <a:lnTo>
                  <a:pt x="1229360" y="116839"/>
                </a:lnTo>
                <a:lnTo>
                  <a:pt x="1229360" y="58420"/>
                </a:lnTo>
                <a:close/>
              </a:path>
              <a:path w="1404620" h="175260">
                <a:moveTo>
                  <a:pt x="1346200" y="58420"/>
                </a:moveTo>
                <a:lnTo>
                  <a:pt x="1258570" y="58420"/>
                </a:lnTo>
                <a:lnTo>
                  <a:pt x="1258570" y="116839"/>
                </a:lnTo>
                <a:lnTo>
                  <a:pt x="1346200" y="116839"/>
                </a:lnTo>
                <a:lnTo>
                  <a:pt x="1404620" y="87629"/>
                </a:lnTo>
                <a:lnTo>
                  <a:pt x="1346200" y="58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2548" y="3620008"/>
            <a:ext cx="1308735" cy="674370"/>
          </a:xfrm>
          <a:custGeom>
            <a:avLst/>
            <a:gdLst/>
            <a:ahLst/>
            <a:cxnLst/>
            <a:rect l="l" t="t" r="r" b="b"/>
            <a:pathLst>
              <a:path w="1308734" h="674370">
                <a:moveTo>
                  <a:pt x="1138680" y="621540"/>
                </a:moveTo>
                <a:lnTo>
                  <a:pt x="1112520" y="673862"/>
                </a:lnTo>
                <a:lnTo>
                  <a:pt x="1308480" y="673862"/>
                </a:lnTo>
                <a:lnTo>
                  <a:pt x="1279032" y="634619"/>
                </a:lnTo>
                <a:lnTo>
                  <a:pt x="1164844" y="634619"/>
                </a:lnTo>
                <a:lnTo>
                  <a:pt x="1138680" y="621540"/>
                </a:lnTo>
                <a:close/>
              </a:path>
              <a:path w="1308734" h="674370">
                <a:moveTo>
                  <a:pt x="1164768" y="569365"/>
                </a:moveTo>
                <a:lnTo>
                  <a:pt x="1138680" y="621540"/>
                </a:lnTo>
                <a:lnTo>
                  <a:pt x="1164844" y="634619"/>
                </a:lnTo>
                <a:lnTo>
                  <a:pt x="1190878" y="582422"/>
                </a:lnTo>
                <a:lnTo>
                  <a:pt x="1164768" y="569365"/>
                </a:lnTo>
                <a:close/>
              </a:path>
              <a:path w="1308734" h="674370">
                <a:moveTo>
                  <a:pt x="1190878" y="517144"/>
                </a:moveTo>
                <a:lnTo>
                  <a:pt x="1164768" y="569365"/>
                </a:lnTo>
                <a:lnTo>
                  <a:pt x="1190878" y="582422"/>
                </a:lnTo>
                <a:lnTo>
                  <a:pt x="1164844" y="634619"/>
                </a:lnTo>
                <a:lnTo>
                  <a:pt x="1279032" y="634619"/>
                </a:lnTo>
                <a:lnTo>
                  <a:pt x="1190878" y="517144"/>
                </a:lnTo>
                <a:close/>
              </a:path>
              <a:path w="1308734" h="674370">
                <a:moveTo>
                  <a:pt x="26162" y="0"/>
                </a:moveTo>
                <a:lnTo>
                  <a:pt x="0" y="52324"/>
                </a:lnTo>
                <a:lnTo>
                  <a:pt x="1138680" y="621540"/>
                </a:lnTo>
                <a:lnTo>
                  <a:pt x="1164768" y="569365"/>
                </a:lnTo>
                <a:lnTo>
                  <a:pt x="26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62167" y="2782570"/>
            <a:ext cx="1365250" cy="729615"/>
          </a:xfrm>
          <a:custGeom>
            <a:avLst/>
            <a:gdLst/>
            <a:ahLst/>
            <a:cxnLst/>
            <a:rect l="l" t="t" r="r" b="b"/>
            <a:pathLst>
              <a:path w="1365250" h="729614">
                <a:moveTo>
                  <a:pt x="1195810" y="55030"/>
                </a:moveTo>
                <a:lnTo>
                  <a:pt x="0" y="677671"/>
                </a:lnTo>
                <a:lnTo>
                  <a:pt x="26924" y="729488"/>
                </a:lnTo>
                <a:lnTo>
                  <a:pt x="1222800" y="106811"/>
                </a:lnTo>
                <a:lnTo>
                  <a:pt x="1195810" y="55030"/>
                </a:lnTo>
                <a:close/>
              </a:path>
              <a:path w="1365250" h="729614">
                <a:moveTo>
                  <a:pt x="1334650" y="41528"/>
                </a:moveTo>
                <a:lnTo>
                  <a:pt x="1221739" y="41528"/>
                </a:lnTo>
                <a:lnTo>
                  <a:pt x="1248664" y="93344"/>
                </a:lnTo>
                <a:lnTo>
                  <a:pt x="1222800" y="106811"/>
                </a:lnTo>
                <a:lnTo>
                  <a:pt x="1249807" y="158622"/>
                </a:lnTo>
                <a:lnTo>
                  <a:pt x="1334650" y="41528"/>
                </a:lnTo>
                <a:close/>
              </a:path>
              <a:path w="1365250" h="729614">
                <a:moveTo>
                  <a:pt x="1221739" y="41528"/>
                </a:moveTo>
                <a:lnTo>
                  <a:pt x="1195810" y="55030"/>
                </a:lnTo>
                <a:lnTo>
                  <a:pt x="1222800" y="106811"/>
                </a:lnTo>
                <a:lnTo>
                  <a:pt x="1248664" y="93344"/>
                </a:lnTo>
                <a:lnTo>
                  <a:pt x="1221739" y="41528"/>
                </a:lnTo>
                <a:close/>
              </a:path>
              <a:path w="1365250" h="729614">
                <a:moveTo>
                  <a:pt x="1364741" y="0"/>
                </a:moveTo>
                <a:lnTo>
                  <a:pt x="1168781" y="3175"/>
                </a:lnTo>
                <a:lnTo>
                  <a:pt x="1195810" y="55030"/>
                </a:lnTo>
                <a:lnTo>
                  <a:pt x="1221739" y="41528"/>
                </a:lnTo>
                <a:lnTo>
                  <a:pt x="1334650" y="41528"/>
                </a:lnTo>
                <a:lnTo>
                  <a:pt x="13647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6414" y="3311778"/>
            <a:ext cx="909319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5" dirty="0">
                <a:latin typeface="Arial"/>
                <a:cs typeface="Arial"/>
              </a:rPr>
              <a:t>Satır</a:t>
            </a:r>
            <a:r>
              <a:rPr sz="1350" spc="-75" dirty="0">
                <a:latin typeface="Arial"/>
                <a:cs typeface="Arial"/>
              </a:rPr>
              <a:t> </a:t>
            </a:r>
            <a:r>
              <a:rPr sz="1350" spc="-5" dirty="0">
                <a:latin typeface="Arial"/>
                <a:cs typeface="Arial"/>
              </a:rPr>
              <a:t>Sayısı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7015" y="2591689"/>
            <a:ext cx="6197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latin typeface="Arial"/>
                <a:cs typeface="Arial"/>
              </a:rPr>
              <a:t>İş</a:t>
            </a:r>
            <a:r>
              <a:rPr sz="1350" spc="-85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Gücü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4165" y="4291329"/>
            <a:ext cx="56515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10" dirty="0">
                <a:latin typeface="Arial"/>
                <a:cs typeface="Arial"/>
              </a:rPr>
              <a:t>Z</a:t>
            </a:r>
            <a:r>
              <a:rPr sz="1350" spc="5" dirty="0">
                <a:latin typeface="Arial"/>
                <a:cs typeface="Arial"/>
              </a:rPr>
              <a:t>a</a:t>
            </a:r>
            <a:r>
              <a:rPr sz="1350" spc="10" dirty="0">
                <a:latin typeface="Arial"/>
                <a:cs typeface="Arial"/>
              </a:rPr>
              <a:t>m</a:t>
            </a:r>
            <a:r>
              <a:rPr sz="1350" spc="5" dirty="0">
                <a:latin typeface="Arial"/>
                <a:cs typeface="Arial"/>
              </a:rPr>
              <a:t>an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Veri Yer Tutucusu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F55-BD0B-4025-A978-17EB716D0C3F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655" dirty="0"/>
              <a:t>COCOMO</a:t>
            </a:r>
            <a:r>
              <a:rPr spc="-360" dirty="0"/>
              <a:t> </a:t>
            </a:r>
            <a:r>
              <a:rPr spc="-215" dirty="0"/>
              <a:t>Formülleri	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687060"/>
            <a:ext cx="4315460" cy="228663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255"/>
              </a:spcBef>
            </a:pPr>
            <a:r>
              <a:rPr sz="2000" spc="-135" dirty="0">
                <a:solidFill>
                  <a:srgbClr val="404040"/>
                </a:solidFill>
                <a:latin typeface="Arial"/>
                <a:cs typeface="Arial"/>
              </a:rPr>
              <a:t>İs </a:t>
            </a:r>
            <a:r>
              <a:rPr sz="2000" spc="-145" dirty="0">
                <a:solidFill>
                  <a:srgbClr val="404040"/>
                </a:solidFill>
                <a:latin typeface="Arial"/>
                <a:cs typeface="Arial"/>
              </a:rPr>
              <a:t>Gücü (K)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50" dirty="0">
                <a:solidFill>
                  <a:srgbClr val="404040"/>
                </a:solidFill>
                <a:latin typeface="Arial"/>
                <a:cs typeface="Arial"/>
              </a:rPr>
              <a:t>K=a*Sb</a:t>
            </a:r>
            <a:endParaRPr sz="20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  <a:spcBef>
                <a:spcPts val="1160"/>
              </a:spcBef>
            </a:pPr>
            <a:r>
              <a:rPr sz="2000" spc="-150" dirty="0">
                <a:solidFill>
                  <a:srgbClr val="404040"/>
                </a:solidFill>
                <a:latin typeface="Arial"/>
                <a:cs typeface="Arial"/>
              </a:rPr>
              <a:t>Zaman </a:t>
            </a:r>
            <a:r>
              <a:rPr sz="2000" spc="-130" dirty="0">
                <a:solidFill>
                  <a:srgbClr val="404040"/>
                </a:solidFill>
                <a:latin typeface="Arial"/>
                <a:cs typeface="Arial"/>
              </a:rPr>
              <a:t>(T)</a:t>
            </a:r>
            <a:r>
              <a:rPr sz="20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35" dirty="0">
                <a:solidFill>
                  <a:srgbClr val="404040"/>
                </a:solidFill>
                <a:latin typeface="Arial"/>
                <a:cs typeface="Arial"/>
              </a:rPr>
              <a:t>T=c*Kd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48300"/>
              </a:lnSpc>
              <a:spcBef>
                <a:spcPts val="1265"/>
              </a:spcBef>
            </a:pPr>
            <a:r>
              <a:rPr sz="2000" spc="-90" dirty="0">
                <a:solidFill>
                  <a:srgbClr val="404040"/>
                </a:solidFill>
                <a:latin typeface="Arial"/>
                <a:cs typeface="Arial"/>
              </a:rPr>
              <a:t>a,b,c,d 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: </a:t>
            </a:r>
            <a:r>
              <a:rPr sz="2000" spc="-50" dirty="0">
                <a:solidFill>
                  <a:srgbClr val="404040"/>
                </a:solidFill>
                <a:latin typeface="Arial"/>
                <a:cs typeface="Arial"/>
              </a:rPr>
              <a:t>her </a:t>
            </a:r>
            <a:r>
              <a:rPr sz="2000" spc="-5" dirty="0">
                <a:solidFill>
                  <a:srgbClr val="404040"/>
                </a:solidFill>
                <a:latin typeface="Arial"/>
                <a:cs typeface="Arial"/>
              </a:rPr>
              <a:t>bir</a:t>
            </a:r>
            <a:r>
              <a:rPr sz="2000" spc="-4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Arial"/>
                <a:cs typeface="Arial"/>
              </a:rPr>
              <a:t>model </a:t>
            </a:r>
            <a:r>
              <a:rPr sz="2000" spc="-50" dirty="0">
                <a:solidFill>
                  <a:srgbClr val="404040"/>
                </a:solidFill>
                <a:latin typeface="Arial"/>
                <a:cs typeface="Arial"/>
              </a:rPr>
              <a:t>için farklı </a:t>
            </a:r>
            <a:r>
              <a:rPr sz="2000" spc="-95" dirty="0">
                <a:solidFill>
                  <a:srgbClr val="404040"/>
                </a:solidFill>
                <a:latin typeface="Arial"/>
                <a:cs typeface="Arial"/>
              </a:rPr>
              <a:t>katsayılar  </a:t>
            </a:r>
            <a:r>
              <a:rPr sz="2000" spc="-415" dirty="0">
                <a:solidFill>
                  <a:srgbClr val="001F5F"/>
                </a:solidFill>
                <a:latin typeface="Arial"/>
                <a:cs typeface="Arial"/>
              </a:rPr>
              <a:t>S 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: </a:t>
            </a:r>
            <a:r>
              <a:rPr sz="2000" spc="-35" dirty="0">
                <a:solidFill>
                  <a:srgbClr val="404040"/>
                </a:solidFill>
                <a:latin typeface="Arial"/>
                <a:cs typeface="Arial"/>
              </a:rPr>
              <a:t>bin türünden </a:t>
            </a:r>
            <a:r>
              <a:rPr sz="2000" spc="-70" dirty="0">
                <a:solidFill>
                  <a:srgbClr val="404040"/>
                </a:solidFill>
                <a:latin typeface="Arial"/>
                <a:cs typeface="Arial"/>
              </a:rPr>
              <a:t>satır</a:t>
            </a:r>
            <a:r>
              <a:rPr sz="2000" spc="-3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60" dirty="0">
                <a:solidFill>
                  <a:srgbClr val="404040"/>
                </a:solidFill>
                <a:latin typeface="Arial"/>
                <a:cs typeface="Arial"/>
              </a:rPr>
              <a:t>sayısı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50559" y="2032000"/>
            <a:ext cx="2141219" cy="2118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9520" y="4460240"/>
            <a:ext cx="15113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A3D-8767-440A-AFA4-90B68CDB6CAF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Proje</a:t>
            </a:r>
            <a:r>
              <a:rPr spc="-415" dirty="0"/>
              <a:t> </a:t>
            </a:r>
            <a:r>
              <a:rPr spc="-310" dirty="0"/>
              <a:t>Sınıfları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08479"/>
            <a:ext cx="6910070" cy="30416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6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40" dirty="0">
                <a:solidFill>
                  <a:srgbClr val="C00000"/>
                </a:solidFill>
                <a:latin typeface="Arial"/>
                <a:cs typeface="Arial"/>
              </a:rPr>
              <a:t>Ayrık</a:t>
            </a:r>
            <a:r>
              <a:rPr sz="2000" b="1" spc="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Arial"/>
                <a:cs typeface="Arial"/>
              </a:rPr>
              <a:t>Projeler:</a:t>
            </a:r>
            <a:endParaRPr sz="20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10" dirty="0">
                <a:latin typeface="Arial"/>
                <a:cs typeface="Arial"/>
              </a:rPr>
              <a:t>Boyutları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küçük,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10" dirty="0">
                <a:latin typeface="Arial"/>
                <a:cs typeface="Arial"/>
              </a:rPr>
              <a:t>Deneyimli personel tarafından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gerçekleştirilmiş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10" dirty="0">
                <a:latin typeface="Arial"/>
                <a:cs typeface="Arial"/>
              </a:rPr>
              <a:t>LAN üzerinde çalışan </a:t>
            </a:r>
            <a:r>
              <a:rPr sz="1600" spc="-5" dirty="0">
                <a:latin typeface="Arial"/>
                <a:cs typeface="Arial"/>
              </a:rPr>
              <a:t>insan </a:t>
            </a:r>
            <a:r>
              <a:rPr sz="1600" spc="-10" dirty="0">
                <a:latin typeface="Arial"/>
                <a:cs typeface="Arial"/>
              </a:rPr>
              <a:t>kaynakları yönetim </a:t>
            </a:r>
            <a:r>
              <a:rPr sz="1600" spc="-5" dirty="0">
                <a:latin typeface="Arial"/>
                <a:cs typeface="Arial"/>
              </a:rPr>
              <a:t>sistemi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gibi</a:t>
            </a:r>
            <a:endParaRPr sz="16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40" dirty="0">
                <a:solidFill>
                  <a:srgbClr val="C00000"/>
                </a:solidFill>
                <a:latin typeface="Arial"/>
                <a:cs typeface="Arial"/>
              </a:rPr>
              <a:t>Yarı</a:t>
            </a: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 Gömülü: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Arial"/>
                <a:cs typeface="Arial"/>
              </a:rPr>
              <a:t>Hem bilgi boyutu </a:t>
            </a:r>
            <a:r>
              <a:rPr sz="2000" dirty="0">
                <a:latin typeface="Arial"/>
                <a:cs typeface="Arial"/>
              </a:rPr>
              <a:t>hem donanım sürme </a:t>
            </a:r>
            <a:r>
              <a:rPr sz="2000" spc="-5" dirty="0">
                <a:latin typeface="Arial"/>
                <a:cs typeface="Arial"/>
              </a:rPr>
              <a:t>boyutu olan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projeler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sz="20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Arial"/>
                <a:cs typeface="Arial"/>
              </a:rPr>
              <a:t>Projeler:</a:t>
            </a:r>
            <a:endParaRPr sz="2000">
              <a:latin typeface="Arial"/>
              <a:cs typeface="Arial"/>
            </a:endParaRPr>
          </a:p>
          <a:p>
            <a:pPr marL="269240" marR="50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Donanım sürmeyi </a:t>
            </a:r>
            <a:r>
              <a:rPr sz="2000" dirty="0">
                <a:latin typeface="Arial"/>
                <a:cs typeface="Arial"/>
              </a:rPr>
              <a:t>hedefleyen </a:t>
            </a:r>
            <a:r>
              <a:rPr sz="2000" spc="-5" dirty="0">
                <a:latin typeface="Arial"/>
                <a:cs typeface="Arial"/>
              </a:rPr>
              <a:t>projeler </a:t>
            </a:r>
            <a:r>
              <a:rPr sz="2000" dirty="0">
                <a:latin typeface="Arial"/>
                <a:cs typeface="Arial"/>
              </a:rPr>
              <a:t>(pilotsuz </a:t>
            </a:r>
            <a:r>
              <a:rPr sz="2000" spc="-5" dirty="0">
                <a:latin typeface="Arial"/>
                <a:cs typeface="Arial"/>
              </a:rPr>
              <a:t>uçağı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süren  </a:t>
            </a:r>
            <a:r>
              <a:rPr sz="2000" spc="-15" dirty="0">
                <a:latin typeface="Arial"/>
                <a:cs typeface="Arial"/>
              </a:rPr>
              <a:t>yazılım </a:t>
            </a:r>
            <a:r>
              <a:rPr sz="2000" dirty="0">
                <a:latin typeface="Arial"/>
                <a:cs typeface="Arial"/>
              </a:rPr>
              <a:t>- donanım </a:t>
            </a:r>
            <a:r>
              <a:rPr sz="2000" spc="-5" dirty="0">
                <a:latin typeface="Arial"/>
                <a:cs typeface="Arial"/>
              </a:rPr>
              <a:t>kısıtları yüksek)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853F-9F0D-4608-9FF0-EC054F8CEC5A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420" dirty="0"/>
              <a:t>Temel</a:t>
            </a:r>
            <a:r>
              <a:rPr spc="-385" dirty="0"/>
              <a:t> </a:t>
            </a:r>
            <a:r>
              <a:rPr spc="-165" dirty="0"/>
              <a:t>Model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134859" cy="189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Küçük-orta boy projeler için </a:t>
            </a:r>
            <a:r>
              <a:rPr sz="1800" spc="-15" dirty="0">
                <a:latin typeface="Arial"/>
                <a:cs typeface="Arial"/>
              </a:rPr>
              <a:t>hızlı </a:t>
            </a:r>
            <a:r>
              <a:rPr sz="1800" spc="-5" dirty="0">
                <a:latin typeface="Arial"/>
                <a:cs typeface="Arial"/>
              </a:rPr>
              <a:t>kestirim </a:t>
            </a:r>
            <a:r>
              <a:rPr sz="1800" spc="-10" dirty="0">
                <a:latin typeface="Arial"/>
                <a:cs typeface="Arial"/>
              </a:rPr>
              <a:t>yapmak amacıyla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kullanılır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marR="512445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Dezavantajı: </a:t>
            </a:r>
            <a:r>
              <a:rPr sz="1800" spc="-35" dirty="0">
                <a:latin typeface="Arial"/>
                <a:cs typeface="Arial"/>
              </a:rPr>
              <a:t>Yazılım </a:t>
            </a:r>
            <a:r>
              <a:rPr sz="1800" spc="-5" dirty="0">
                <a:latin typeface="Arial"/>
                <a:cs typeface="Arial"/>
              </a:rPr>
              <a:t>projesinin geliştirileceği ortam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15" dirty="0">
                <a:latin typeface="Arial"/>
                <a:cs typeface="Arial"/>
              </a:rPr>
              <a:t>yazılımı  </a:t>
            </a:r>
            <a:r>
              <a:rPr sz="1800" spc="-5" dirty="0">
                <a:latin typeface="Arial"/>
                <a:cs typeface="Arial"/>
              </a:rPr>
              <a:t>geliştirecek ekibin özelliklerini </a:t>
            </a:r>
            <a:r>
              <a:rPr sz="1800" dirty="0">
                <a:latin typeface="Arial"/>
                <a:cs typeface="Arial"/>
              </a:rPr>
              <a:t>dikkate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almaz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Avantajı: </a:t>
            </a:r>
            <a:r>
              <a:rPr sz="1800" spc="-5" dirty="0">
                <a:latin typeface="Arial"/>
                <a:cs typeface="Arial"/>
              </a:rPr>
              <a:t>Hesap </a:t>
            </a:r>
            <a:r>
              <a:rPr sz="1800" dirty="0">
                <a:latin typeface="Arial"/>
                <a:cs typeface="Arial"/>
              </a:rPr>
              <a:t>makinesi </a:t>
            </a:r>
            <a:r>
              <a:rPr sz="1800" spc="-5" dirty="0">
                <a:latin typeface="Arial"/>
                <a:cs typeface="Arial"/>
              </a:rPr>
              <a:t>ile </a:t>
            </a:r>
            <a:r>
              <a:rPr sz="1800" spc="-10" dirty="0">
                <a:latin typeface="Arial"/>
                <a:cs typeface="Arial"/>
              </a:rPr>
              <a:t>kolaylıkla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uygulanabilir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5359" y="4297679"/>
            <a:ext cx="2159000" cy="124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7DCB-4DE7-4521-85BF-DE919996CB5A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420" dirty="0"/>
              <a:t>Temel</a:t>
            </a:r>
            <a:r>
              <a:rPr spc="-385" dirty="0"/>
              <a:t> </a:t>
            </a:r>
            <a:r>
              <a:rPr spc="-165" dirty="0"/>
              <a:t>Model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26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19656"/>
            <a:ext cx="2543175" cy="30251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3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b="1" spc="-35" dirty="0">
                <a:solidFill>
                  <a:srgbClr val="C00000"/>
                </a:solidFill>
                <a:latin typeface="Arial"/>
                <a:cs typeface="Arial"/>
              </a:rPr>
              <a:t>Ayrık</a:t>
            </a:r>
            <a:r>
              <a:rPr sz="1800" b="1" spc="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İş </a:t>
            </a:r>
            <a:r>
              <a:rPr sz="1500" spc="-5" dirty="0">
                <a:latin typeface="Arial"/>
                <a:cs typeface="Arial"/>
              </a:rPr>
              <a:t>Gücü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K=2.4*S</a:t>
            </a:r>
            <a:r>
              <a:rPr sz="1500" baseline="25000" dirty="0">
                <a:latin typeface="Arial"/>
                <a:cs typeface="Arial"/>
              </a:rPr>
              <a:t>1,05</a:t>
            </a:r>
            <a:endParaRPr sz="1500" baseline="250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Zaman</a:t>
            </a:r>
            <a:r>
              <a:rPr sz="1500" spc="2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T=2.5*K</a:t>
            </a:r>
            <a:r>
              <a:rPr sz="1500" baseline="25000" dirty="0">
                <a:latin typeface="Arial"/>
                <a:cs typeface="Arial"/>
              </a:rPr>
              <a:t>0,38</a:t>
            </a:r>
            <a:endParaRPr sz="1500" baseline="25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Font typeface="Wingdings"/>
              <a:buChar char=""/>
            </a:pPr>
            <a:endParaRPr sz="1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b="1" spc="-35" dirty="0">
                <a:solidFill>
                  <a:srgbClr val="C00000"/>
                </a:solidFill>
                <a:latin typeface="Arial"/>
                <a:cs typeface="Arial"/>
              </a:rPr>
              <a:t>Yarı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sz="1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İş </a:t>
            </a:r>
            <a:r>
              <a:rPr sz="1500" spc="-5" dirty="0">
                <a:latin typeface="Arial"/>
                <a:cs typeface="Arial"/>
              </a:rPr>
              <a:t>Gücü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K=3,0*S</a:t>
            </a:r>
            <a:r>
              <a:rPr sz="1500" baseline="25000" dirty="0">
                <a:latin typeface="Arial"/>
                <a:cs typeface="Arial"/>
              </a:rPr>
              <a:t>1,12</a:t>
            </a:r>
            <a:endParaRPr sz="1500" baseline="250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Zaman</a:t>
            </a:r>
            <a:r>
              <a:rPr sz="1500" spc="2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T=2.5*K</a:t>
            </a:r>
            <a:r>
              <a:rPr sz="1500" baseline="25000" dirty="0">
                <a:latin typeface="Arial"/>
                <a:cs typeface="Arial"/>
              </a:rPr>
              <a:t>0,35</a:t>
            </a:r>
            <a:endParaRPr sz="1500" baseline="25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CCCC99"/>
              </a:buClr>
              <a:buFont typeface="Wingdings"/>
              <a:buChar char=""/>
            </a:pPr>
            <a:endParaRPr sz="1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İş </a:t>
            </a:r>
            <a:r>
              <a:rPr sz="1500" spc="-5" dirty="0">
                <a:latin typeface="Arial"/>
                <a:cs typeface="Arial"/>
              </a:rPr>
              <a:t>Gücü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K=3,6*S</a:t>
            </a:r>
            <a:r>
              <a:rPr sz="1500" baseline="25000" dirty="0">
                <a:latin typeface="Arial"/>
                <a:cs typeface="Arial"/>
              </a:rPr>
              <a:t>1,20</a:t>
            </a:r>
            <a:endParaRPr sz="1500" baseline="250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Zaman</a:t>
            </a:r>
            <a:r>
              <a:rPr sz="1500" spc="2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T=2.5*K</a:t>
            </a:r>
            <a:r>
              <a:rPr sz="1500" baseline="25000" dirty="0">
                <a:latin typeface="Arial"/>
                <a:cs typeface="Arial"/>
              </a:rPr>
              <a:t>0,32</a:t>
            </a:r>
            <a:endParaRPr sz="1500" baseline="25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62120" y="2235200"/>
            <a:ext cx="3162300" cy="2877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C650E-DE61-4560-A58D-234500E25981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60" dirty="0"/>
              <a:t>Ara</a:t>
            </a:r>
            <a:r>
              <a:rPr spc="-430" dirty="0"/>
              <a:t> </a:t>
            </a:r>
            <a:r>
              <a:rPr spc="-165" dirty="0"/>
              <a:t>Model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21571"/>
            <a:ext cx="6978650" cy="23831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1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40" dirty="0">
                <a:latin typeface="Arial"/>
                <a:cs typeface="Arial"/>
              </a:rPr>
              <a:t>Temel </a:t>
            </a:r>
            <a:r>
              <a:rPr sz="1800" spc="-5" dirty="0">
                <a:latin typeface="Arial"/>
                <a:cs typeface="Arial"/>
              </a:rPr>
              <a:t>modelin </a:t>
            </a:r>
            <a:r>
              <a:rPr sz="1800" dirty="0">
                <a:latin typeface="Arial"/>
                <a:cs typeface="Arial"/>
              </a:rPr>
              <a:t>eksikliğini </a:t>
            </a:r>
            <a:r>
              <a:rPr sz="1800" spc="-5" dirty="0">
                <a:latin typeface="Arial"/>
                <a:cs typeface="Arial"/>
              </a:rPr>
              <a:t>gidermek </a:t>
            </a:r>
            <a:r>
              <a:rPr sz="1800" spc="-10" dirty="0">
                <a:latin typeface="Arial"/>
                <a:cs typeface="Arial"/>
              </a:rPr>
              <a:t>amacıyla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oluşturulmuştur.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Bir </a:t>
            </a:r>
            <a:r>
              <a:rPr sz="1800" spc="-20" dirty="0">
                <a:latin typeface="Arial"/>
                <a:cs typeface="Arial"/>
              </a:rPr>
              <a:t>yazılım </a:t>
            </a:r>
            <a:r>
              <a:rPr sz="1800" spc="-5" dirty="0">
                <a:latin typeface="Arial"/>
                <a:cs typeface="Arial"/>
              </a:rPr>
              <a:t>projesinin zaman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iş gücü maliyetlerinin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kestiriminde;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4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Proje ekibinin</a:t>
            </a:r>
            <a:r>
              <a:rPr sz="1500" spc="-3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özelliklerini,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5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Proje geliştirmede kullanılacak araçları, </a:t>
            </a:r>
            <a:r>
              <a:rPr sz="1500" spc="-5" dirty="0">
                <a:solidFill>
                  <a:srgbClr val="373086"/>
                </a:solidFill>
                <a:latin typeface="Arial"/>
                <a:cs typeface="Arial"/>
              </a:rPr>
              <a:t>yöntem </a:t>
            </a:r>
            <a:r>
              <a:rPr sz="1500" spc="-10" dirty="0">
                <a:solidFill>
                  <a:srgbClr val="373086"/>
                </a:solidFill>
                <a:latin typeface="Arial"/>
                <a:cs typeface="Arial"/>
              </a:rPr>
              <a:t>ve </a:t>
            </a: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ortamı dikkate</a:t>
            </a:r>
            <a:r>
              <a:rPr sz="1500" spc="-210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500" spc="-15" dirty="0">
                <a:solidFill>
                  <a:srgbClr val="373086"/>
                </a:solidFill>
                <a:latin typeface="Arial"/>
                <a:cs typeface="Arial"/>
              </a:rPr>
              <a:t>alır.</a:t>
            </a:r>
            <a:endParaRPr sz="15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Üç Aşamadan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oluşur: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İş gücü</a:t>
            </a:r>
            <a:r>
              <a:rPr sz="1500" spc="-2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hesaplama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5" dirty="0">
                <a:solidFill>
                  <a:srgbClr val="373086"/>
                </a:solidFill>
                <a:latin typeface="Arial"/>
                <a:cs typeface="Arial"/>
              </a:rPr>
              <a:t>Maliyet </a:t>
            </a: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çarpanı</a:t>
            </a:r>
            <a:r>
              <a:rPr sz="1500" spc="-1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hesaplama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İlk iş gücü değerini</a:t>
            </a:r>
            <a:r>
              <a:rPr sz="1500" spc="-7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73086"/>
                </a:solidFill>
                <a:latin typeface="Arial"/>
                <a:cs typeface="Arial"/>
              </a:rPr>
              <a:t>düzeltme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6539" y="4373879"/>
            <a:ext cx="6029960" cy="1988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B406-518F-42D5-BE6E-AFB5E3B0377F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80" dirty="0"/>
              <a:t>İş </a:t>
            </a:r>
            <a:r>
              <a:rPr spc="-405" dirty="0"/>
              <a:t>Gücü</a:t>
            </a:r>
            <a:r>
              <a:rPr spc="-330" dirty="0"/>
              <a:t> </a:t>
            </a:r>
            <a:r>
              <a:rPr spc="-385" dirty="0"/>
              <a:t>Hesaplama	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28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2237422"/>
            <a:ext cx="1801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20" dirty="0">
                <a:solidFill>
                  <a:srgbClr val="C00000"/>
                </a:solidFill>
                <a:latin typeface="Arial"/>
                <a:cs typeface="Arial"/>
              </a:rPr>
              <a:t>Ayrık</a:t>
            </a:r>
            <a:r>
              <a:rPr sz="2000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9129" y="2237422"/>
            <a:ext cx="12992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K=3.2*S</a:t>
            </a:r>
            <a:r>
              <a:rPr sz="2025" spc="-7" baseline="24691" dirty="0">
                <a:latin typeface="Arial"/>
                <a:cs typeface="Arial"/>
              </a:rPr>
              <a:t>1,05</a:t>
            </a:r>
            <a:endParaRPr sz="2025" baseline="2469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577" y="2847721"/>
            <a:ext cx="2633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40" dirty="0">
                <a:solidFill>
                  <a:srgbClr val="C00000"/>
                </a:solidFill>
                <a:latin typeface="Arial"/>
                <a:cs typeface="Arial"/>
              </a:rPr>
              <a:t>Yarı </a:t>
            </a:r>
            <a:r>
              <a:rPr sz="2000" dirty="0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sz="2000" spc="-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9129" y="2847721"/>
            <a:ext cx="1299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K=3,0*S</a:t>
            </a:r>
            <a:r>
              <a:rPr sz="2025" spc="-7" baseline="24691" dirty="0">
                <a:latin typeface="Arial"/>
                <a:cs typeface="Arial"/>
              </a:rPr>
              <a:t>1,12</a:t>
            </a:r>
            <a:endParaRPr sz="2025" baseline="2469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577" y="3579495"/>
            <a:ext cx="2118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dirty="0">
                <a:solidFill>
                  <a:srgbClr val="C00000"/>
                </a:solidFill>
                <a:latin typeface="Arial"/>
                <a:cs typeface="Arial"/>
              </a:rPr>
              <a:t>Gömülü</a:t>
            </a:r>
            <a:r>
              <a:rPr sz="2000" spc="-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Arial"/>
                <a:cs typeface="Arial"/>
              </a:rPr>
              <a:t>Projeler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9129" y="3579495"/>
            <a:ext cx="1299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K=2.8*S</a:t>
            </a:r>
            <a:r>
              <a:rPr sz="2025" spc="-7" baseline="24691" dirty="0">
                <a:latin typeface="Arial"/>
                <a:cs typeface="Arial"/>
              </a:rPr>
              <a:t>1,20</a:t>
            </a:r>
            <a:endParaRPr sz="2025" baseline="24691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08320" y="1960879"/>
            <a:ext cx="2801620" cy="2801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Veri Yer Tutucusu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ED8A9-259A-465D-A7E1-F5D1C1D30742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165" dirty="0"/>
              <a:t>Maliyet </a:t>
            </a:r>
            <a:r>
              <a:rPr spc="-385" dirty="0"/>
              <a:t>Çarpanı</a:t>
            </a:r>
            <a:r>
              <a:rPr spc="-455" dirty="0"/>
              <a:t> </a:t>
            </a:r>
            <a:r>
              <a:rPr spc="-385" dirty="0"/>
              <a:t>Hesaplama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29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69122"/>
            <a:ext cx="6540500" cy="2091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6666"/>
              <a:buFont typeface="Wingdings"/>
              <a:buChar char=""/>
              <a:tabLst>
                <a:tab pos="269875" algn="l"/>
              </a:tabLst>
            </a:pPr>
            <a:r>
              <a:rPr sz="3000" spc="-15" dirty="0">
                <a:latin typeface="Arial"/>
                <a:cs typeface="Arial"/>
              </a:rPr>
              <a:t>Maliyet </a:t>
            </a:r>
            <a:r>
              <a:rPr sz="3000" spc="-10" dirty="0">
                <a:latin typeface="Arial"/>
                <a:cs typeface="Arial"/>
              </a:rPr>
              <a:t>Çarpanı </a:t>
            </a:r>
            <a:r>
              <a:rPr sz="3000" spc="-5" dirty="0">
                <a:latin typeface="Arial"/>
                <a:cs typeface="Arial"/>
              </a:rPr>
              <a:t>15 </a:t>
            </a:r>
            <a:r>
              <a:rPr sz="3000" spc="-15" dirty="0">
                <a:latin typeface="Arial"/>
                <a:cs typeface="Arial"/>
              </a:rPr>
              <a:t>maliyet </a:t>
            </a:r>
            <a:r>
              <a:rPr sz="3000" spc="-10" dirty="0">
                <a:latin typeface="Arial"/>
                <a:cs typeface="Arial"/>
              </a:rPr>
              <a:t>etmeninin  </a:t>
            </a:r>
            <a:r>
              <a:rPr sz="3000" spc="-5" dirty="0">
                <a:latin typeface="Arial"/>
                <a:cs typeface="Arial"/>
              </a:rPr>
              <a:t>çarpımı</a:t>
            </a:r>
            <a:r>
              <a:rPr sz="3000" spc="25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sonucudur.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3300" dirty="0">
                <a:latin typeface="Arial"/>
                <a:cs typeface="Arial"/>
              </a:rPr>
              <a:t>C=</a:t>
            </a:r>
            <a:r>
              <a:rPr sz="3300" spc="-20" dirty="0">
                <a:latin typeface="Arial"/>
                <a:cs typeface="Arial"/>
              </a:rPr>
              <a:t> </a:t>
            </a:r>
            <a:r>
              <a:rPr sz="3300" dirty="0">
                <a:latin typeface="Arial"/>
                <a:cs typeface="Arial"/>
              </a:rPr>
              <a:t>C1*C2*C3*...*C15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1000" y="2540000"/>
            <a:ext cx="2636520" cy="263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306E-529B-4ADA-9812-C8805CD5E5E2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19831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65" dirty="0"/>
              <a:t>A</a:t>
            </a:r>
            <a:r>
              <a:rPr u="none" spc="-260" dirty="0"/>
              <a:t>m</a:t>
            </a:r>
            <a:r>
              <a:rPr u="none" spc="-475" dirty="0"/>
              <a:t>a</a:t>
            </a:r>
            <a:r>
              <a:rPr u="none" spc="-425" dirty="0"/>
              <a:t>ç</a:t>
            </a:r>
            <a:r>
              <a:rPr u="none" spc="-75" dirty="0"/>
              <a:t>l</a:t>
            </a:r>
            <a:r>
              <a:rPr u="none" spc="-475" dirty="0"/>
              <a:t>a</a:t>
            </a:r>
            <a:r>
              <a:rPr u="none" spc="55" dirty="0"/>
              <a:t>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0577" y="1701799"/>
            <a:ext cx="6595109" cy="415734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8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125" dirty="0">
                <a:solidFill>
                  <a:srgbClr val="404040"/>
                </a:solidFill>
                <a:latin typeface="Arial"/>
                <a:cs typeface="Arial"/>
              </a:rPr>
              <a:t>Yazılımda </a:t>
            </a:r>
            <a:r>
              <a:rPr sz="1700" spc="-85" dirty="0">
                <a:solidFill>
                  <a:srgbClr val="404040"/>
                </a:solidFill>
                <a:latin typeface="Arial"/>
                <a:cs typeface="Arial"/>
              </a:rPr>
              <a:t>Planlamanın </a:t>
            </a:r>
            <a:r>
              <a:rPr sz="1700" spc="-90" dirty="0">
                <a:solidFill>
                  <a:srgbClr val="404040"/>
                </a:solidFill>
                <a:latin typeface="Arial"/>
                <a:cs typeface="Arial"/>
              </a:rPr>
              <a:t>nasıl </a:t>
            </a:r>
            <a:r>
              <a:rPr sz="1700" spc="-95" dirty="0">
                <a:solidFill>
                  <a:srgbClr val="404040"/>
                </a:solidFill>
                <a:latin typeface="Arial"/>
                <a:cs typeface="Arial"/>
              </a:rPr>
              <a:t>yapılacağını</a:t>
            </a:r>
            <a:r>
              <a:rPr sz="1700" spc="-2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5" dirty="0">
                <a:solidFill>
                  <a:srgbClr val="404040"/>
                </a:solidFill>
                <a:latin typeface="Arial"/>
                <a:cs typeface="Arial"/>
              </a:rPr>
              <a:t>öğrenmek,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7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95" dirty="0">
                <a:solidFill>
                  <a:srgbClr val="404040"/>
                </a:solidFill>
                <a:latin typeface="Arial"/>
                <a:cs typeface="Arial"/>
              </a:rPr>
              <a:t>Planlama </a:t>
            </a:r>
            <a:r>
              <a:rPr sz="1700" spc="-114" dirty="0">
                <a:solidFill>
                  <a:srgbClr val="404040"/>
                </a:solidFill>
                <a:latin typeface="Arial"/>
                <a:cs typeface="Arial"/>
              </a:rPr>
              <a:t>aşamasında </a:t>
            </a:r>
            <a:r>
              <a:rPr sz="1700" spc="-60" dirty="0">
                <a:solidFill>
                  <a:srgbClr val="404040"/>
                </a:solidFill>
                <a:latin typeface="Arial"/>
                <a:cs typeface="Arial"/>
              </a:rPr>
              <a:t>gerekli </a:t>
            </a:r>
            <a:r>
              <a:rPr sz="1700" spc="-55" dirty="0">
                <a:solidFill>
                  <a:srgbClr val="404040"/>
                </a:solidFill>
                <a:latin typeface="Arial"/>
                <a:cs typeface="Arial"/>
              </a:rPr>
              <a:t>olan </a:t>
            </a:r>
            <a:r>
              <a:rPr sz="1700" spc="-40" dirty="0">
                <a:solidFill>
                  <a:srgbClr val="404040"/>
                </a:solidFill>
                <a:latin typeface="Arial"/>
                <a:cs typeface="Arial"/>
              </a:rPr>
              <a:t>yöntemleri</a:t>
            </a:r>
            <a:r>
              <a:rPr sz="1700" spc="-2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5" dirty="0">
                <a:solidFill>
                  <a:srgbClr val="404040"/>
                </a:solidFill>
                <a:latin typeface="Arial"/>
                <a:cs typeface="Arial"/>
              </a:rPr>
              <a:t>öğrenmek,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7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95" dirty="0">
                <a:solidFill>
                  <a:srgbClr val="404040"/>
                </a:solidFill>
                <a:latin typeface="Arial"/>
                <a:cs typeface="Arial"/>
              </a:rPr>
              <a:t>Planlama </a:t>
            </a:r>
            <a:r>
              <a:rPr sz="1700" spc="-114" dirty="0">
                <a:solidFill>
                  <a:srgbClr val="404040"/>
                </a:solidFill>
                <a:latin typeface="Arial"/>
                <a:cs typeface="Arial"/>
              </a:rPr>
              <a:t>aşamasında </a:t>
            </a:r>
            <a:r>
              <a:rPr sz="1700" spc="-80" dirty="0">
                <a:solidFill>
                  <a:srgbClr val="404040"/>
                </a:solidFill>
                <a:latin typeface="Arial"/>
                <a:cs typeface="Arial"/>
              </a:rPr>
              <a:t>kaynakların </a:t>
            </a:r>
            <a:r>
              <a:rPr sz="1700" spc="-65" dirty="0">
                <a:solidFill>
                  <a:srgbClr val="404040"/>
                </a:solidFill>
                <a:latin typeface="Arial"/>
                <a:cs typeface="Arial"/>
              </a:rPr>
              <a:t>kullanımını</a:t>
            </a:r>
            <a:r>
              <a:rPr sz="1700" spc="-2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görmek,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80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75" dirty="0">
                <a:solidFill>
                  <a:srgbClr val="404040"/>
                </a:solidFill>
                <a:latin typeface="Arial"/>
                <a:cs typeface="Arial"/>
              </a:rPr>
              <a:t>Proje</a:t>
            </a:r>
            <a:r>
              <a:rPr sz="1700" spc="-1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85" dirty="0">
                <a:solidFill>
                  <a:srgbClr val="404040"/>
                </a:solidFill>
                <a:latin typeface="Arial"/>
                <a:cs typeface="Arial"/>
              </a:rPr>
              <a:t>yapımında</a:t>
            </a:r>
            <a:r>
              <a:rPr sz="1700" spc="-1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404040"/>
                </a:solidFill>
                <a:latin typeface="Arial"/>
                <a:cs typeface="Arial"/>
              </a:rPr>
              <a:t>maliyet</a:t>
            </a:r>
            <a:r>
              <a:rPr sz="1700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35" dirty="0">
                <a:solidFill>
                  <a:srgbClr val="404040"/>
                </a:solidFill>
                <a:latin typeface="Arial"/>
                <a:cs typeface="Arial"/>
              </a:rPr>
              <a:t>kestirimlerini</a:t>
            </a:r>
            <a:r>
              <a:rPr sz="1700" spc="-1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60" dirty="0">
                <a:solidFill>
                  <a:srgbClr val="404040"/>
                </a:solidFill>
                <a:latin typeface="Arial"/>
                <a:cs typeface="Arial"/>
              </a:rPr>
              <a:t>öğrenip</a:t>
            </a:r>
            <a:r>
              <a:rPr sz="1700" spc="-1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404040"/>
                </a:solidFill>
                <a:latin typeface="Arial"/>
                <a:cs typeface="Arial"/>
              </a:rPr>
              <a:t>projede</a:t>
            </a:r>
            <a:r>
              <a:rPr sz="1700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80" dirty="0">
                <a:solidFill>
                  <a:srgbClr val="404040"/>
                </a:solidFill>
                <a:latin typeface="Arial"/>
                <a:cs typeface="Arial"/>
              </a:rPr>
              <a:t>uygulamak,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785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215" dirty="0">
                <a:solidFill>
                  <a:srgbClr val="404040"/>
                </a:solidFill>
                <a:latin typeface="Arial"/>
                <a:cs typeface="Arial"/>
              </a:rPr>
              <a:t>COCOMO </a:t>
            </a:r>
            <a:r>
              <a:rPr sz="1700" spc="-25" dirty="0">
                <a:solidFill>
                  <a:srgbClr val="404040"/>
                </a:solidFill>
                <a:latin typeface="Arial"/>
                <a:cs typeface="Arial"/>
              </a:rPr>
              <a:t>Modeli </a:t>
            </a:r>
            <a:r>
              <a:rPr sz="1700" spc="-85" dirty="0">
                <a:solidFill>
                  <a:srgbClr val="404040"/>
                </a:solidFill>
                <a:latin typeface="Arial"/>
                <a:cs typeface="Arial"/>
              </a:rPr>
              <a:t>hakkında </a:t>
            </a:r>
            <a:r>
              <a:rPr sz="1700" spc="-35" dirty="0">
                <a:solidFill>
                  <a:srgbClr val="404040"/>
                </a:solidFill>
                <a:latin typeface="Arial"/>
                <a:cs typeface="Arial"/>
              </a:rPr>
              <a:t>bilgi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sahibi</a:t>
            </a:r>
            <a:r>
              <a:rPr sz="1700" spc="-2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60" dirty="0">
                <a:solidFill>
                  <a:srgbClr val="404040"/>
                </a:solidFill>
                <a:latin typeface="Arial"/>
                <a:cs typeface="Arial"/>
              </a:rPr>
              <a:t>olmak,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80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110" dirty="0">
                <a:solidFill>
                  <a:srgbClr val="404040"/>
                </a:solidFill>
                <a:latin typeface="Arial"/>
                <a:cs typeface="Arial"/>
              </a:rPr>
              <a:t>Sistem </a:t>
            </a:r>
            <a:r>
              <a:rPr sz="1700" spc="-105" dirty="0">
                <a:solidFill>
                  <a:srgbClr val="404040"/>
                </a:solidFill>
                <a:latin typeface="Arial"/>
                <a:cs typeface="Arial"/>
              </a:rPr>
              <a:t>Çözümleme </a:t>
            </a:r>
            <a:r>
              <a:rPr sz="1700" spc="-120" dirty="0">
                <a:solidFill>
                  <a:srgbClr val="404040"/>
                </a:solidFill>
                <a:latin typeface="Arial"/>
                <a:cs typeface="Arial"/>
              </a:rPr>
              <a:t>aşamasını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5" dirty="0">
                <a:solidFill>
                  <a:srgbClr val="404040"/>
                </a:solidFill>
                <a:latin typeface="Arial"/>
                <a:cs typeface="Arial"/>
              </a:rPr>
              <a:t>öğrenmek,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7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110" dirty="0">
                <a:solidFill>
                  <a:srgbClr val="404040"/>
                </a:solidFill>
                <a:latin typeface="Arial"/>
                <a:cs typeface="Arial"/>
              </a:rPr>
              <a:t>Sistem </a:t>
            </a:r>
            <a:r>
              <a:rPr sz="1700" spc="-85" dirty="0">
                <a:solidFill>
                  <a:srgbClr val="404040"/>
                </a:solidFill>
                <a:latin typeface="Arial"/>
                <a:cs typeface="Arial"/>
              </a:rPr>
              <a:t>çözümleme </a:t>
            </a:r>
            <a:r>
              <a:rPr sz="1700" spc="-114" dirty="0">
                <a:solidFill>
                  <a:srgbClr val="404040"/>
                </a:solidFill>
                <a:latin typeface="Arial"/>
                <a:cs typeface="Arial"/>
              </a:rPr>
              <a:t>aşamasında </a:t>
            </a:r>
            <a:r>
              <a:rPr sz="1700" spc="-60" dirty="0">
                <a:solidFill>
                  <a:srgbClr val="404040"/>
                </a:solidFill>
                <a:latin typeface="Arial"/>
                <a:cs typeface="Arial"/>
              </a:rPr>
              <a:t>kullanılan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yapıları</a:t>
            </a:r>
            <a:r>
              <a:rPr sz="1700" spc="-229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90" dirty="0">
                <a:solidFill>
                  <a:srgbClr val="404040"/>
                </a:solidFill>
                <a:latin typeface="Arial"/>
                <a:cs typeface="Arial"/>
              </a:rPr>
              <a:t>kavramak,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78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55" dirty="0">
                <a:solidFill>
                  <a:srgbClr val="404040"/>
                </a:solidFill>
                <a:latin typeface="Arial"/>
                <a:cs typeface="Arial"/>
              </a:rPr>
              <a:t>Ayrıntılı </a:t>
            </a:r>
            <a:r>
              <a:rPr sz="1700" spc="-5" dirty="0">
                <a:solidFill>
                  <a:srgbClr val="404040"/>
                </a:solidFill>
                <a:latin typeface="Arial"/>
                <a:cs typeface="Arial"/>
              </a:rPr>
              <a:t>bir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sistemi </a:t>
            </a:r>
            <a:r>
              <a:rPr sz="1700" spc="-85" dirty="0">
                <a:solidFill>
                  <a:srgbClr val="404040"/>
                </a:solidFill>
                <a:latin typeface="Arial"/>
                <a:cs typeface="Arial"/>
              </a:rPr>
              <a:t>çözümleyerek </a:t>
            </a:r>
            <a:r>
              <a:rPr sz="1700" spc="-65" dirty="0">
                <a:solidFill>
                  <a:srgbClr val="404040"/>
                </a:solidFill>
                <a:latin typeface="Arial"/>
                <a:cs typeface="Arial"/>
              </a:rPr>
              <a:t>yeni </a:t>
            </a:r>
            <a:r>
              <a:rPr sz="1700" spc="-5" dirty="0">
                <a:solidFill>
                  <a:srgbClr val="404040"/>
                </a:solidFill>
                <a:latin typeface="Arial"/>
                <a:cs typeface="Arial"/>
              </a:rPr>
              <a:t>bir </a:t>
            </a:r>
            <a:r>
              <a:rPr sz="1700" spc="-85" dirty="0">
                <a:solidFill>
                  <a:srgbClr val="404040"/>
                </a:solidFill>
                <a:latin typeface="Arial"/>
                <a:cs typeface="Arial"/>
              </a:rPr>
              <a:t>sistem</a:t>
            </a:r>
            <a:r>
              <a:rPr sz="1700" spc="-3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404040"/>
                </a:solidFill>
                <a:latin typeface="Arial"/>
                <a:cs typeface="Arial"/>
              </a:rPr>
              <a:t>oluşturmak,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80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75" dirty="0">
                <a:solidFill>
                  <a:srgbClr val="404040"/>
                </a:solidFill>
                <a:latin typeface="Arial"/>
                <a:cs typeface="Arial"/>
              </a:rPr>
              <a:t>Proje</a:t>
            </a:r>
            <a:r>
              <a:rPr sz="1700" spc="-1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404040"/>
                </a:solidFill>
                <a:latin typeface="Arial"/>
                <a:cs typeface="Arial"/>
              </a:rPr>
              <a:t>için</a:t>
            </a:r>
            <a:r>
              <a:rPr sz="1700" spc="-1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55" dirty="0">
                <a:solidFill>
                  <a:srgbClr val="404040"/>
                </a:solidFill>
                <a:latin typeface="Arial"/>
                <a:cs typeface="Arial"/>
              </a:rPr>
              <a:t>gereksinimlerin</a:t>
            </a:r>
            <a:r>
              <a:rPr sz="1700" spc="-1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5" dirty="0">
                <a:solidFill>
                  <a:srgbClr val="404040"/>
                </a:solidFill>
                <a:latin typeface="Arial"/>
                <a:cs typeface="Arial"/>
              </a:rPr>
              <a:t>ne</a:t>
            </a:r>
            <a:r>
              <a:rPr sz="1700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80" dirty="0">
                <a:solidFill>
                  <a:srgbClr val="404040"/>
                </a:solidFill>
                <a:latin typeface="Arial"/>
                <a:cs typeface="Arial"/>
              </a:rPr>
              <a:t>anlama</a:t>
            </a:r>
            <a:r>
              <a:rPr sz="1700" spc="-1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55" dirty="0">
                <a:solidFill>
                  <a:srgbClr val="404040"/>
                </a:solidFill>
                <a:latin typeface="Arial"/>
                <a:cs typeface="Arial"/>
              </a:rPr>
              <a:t>geldiğini</a:t>
            </a:r>
            <a:r>
              <a:rPr sz="1700" spc="-1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5" dirty="0">
                <a:solidFill>
                  <a:srgbClr val="404040"/>
                </a:solidFill>
                <a:latin typeface="Arial"/>
                <a:cs typeface="Arial"/>
              </a:rPr>
              <a:t>öğrenmek.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spcBef>
                <a:spcPts val="785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80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700" spc="-120" dirty="0">
                <a:solidFill>
                  <a:srgbClr val="404040"/>
                </a:solidFill>
                <a:latin typeface="Arial"/>
                <a:cs typeface="Arial"/>
              </a:rPr>
              <a:t>akış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diyagramlarının </a:t>
            </a:r>
            <a:r>
              <a:rPr sz="1700" spc="-80" dirty="0">
                <a:solidFill>
                  <a:srgbClr val="404040"/>
                </a:solidFill>
                <a:latin typeface="Arial"/>
                <a:cs typeface="Arial"/>
              </a:rPr>
              <a:t>ne </a:t>
            </a:r>
            <a:r>
              <a:rPr sz="1700" spc="15" dirty="0">
                <a:solidFill>
                  <a:srgbClr val="404040"/>
                </a:solidFill>
                <a:latin typeface="Arial"/>
                <a:cs typeface="Arial"/>
              </a:rPr>
              <a:t>tür </a:t>
            </a:r>
            <a:r>
              <a:rPr sz="1700" spc="-120" dirty="0">
                <a:solidFill>
                  <a:srgbClr val="404040"/>
                </a:solidFill>
                <a:latin typeface="Arial"/>
                <a:cs typeface="Arial"/>
              </a:rPr>
              <a:t>amaca </a:t>
            </a:r>
            <a:r>
              <a:rPr sz="1700" spc="-80" dirty="0">
                <a:solidFill>
                  <a:srgbClr val="404040"/>
                </a:solidFill>
                <a:latin typeface="Arial"/>
                <a:cs typeface="Arial"/>
              </a:rPr>
              <a:t>göre </a:t>
            </a:r>
            <a:r>
              <a:rPr sz="1700" spc="-50" dirty="0">
                <a:solidFill>
                  <a:srgbClr val="404040"/>
                </a:solidFill>
                <a:latin typeface="Arial"/>
                <a:cs typeface="Arial"/>
              </a:rPr>
              <a:t>oluşturulduğunu</a:t>
            </a:r>
            <a:r>
              <a:rPr sz="1700" spc="-3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görmek,</a:t>
            </a:r>
            <a:endParaRPr sz="1700">
              <a:latin typeface="Arial"/>
              <a:cs typeface="Arial"/>
            </a:endParaRPr>
          </a:p>
          <a:p>
            <a:pPr marL="185420" indent="-172720">
              <a:lnSpc>
                <a:spcPts val="1730"/>
              </a:lnSpc>
              <a:spcBef>
                <a:spcPts val="800"/>
              </a:spcBef>
              <a:buClr>
                <a:srgbClr val="1CACE3"/>
              </a:buClr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105" dirty="0">
                <a:solidFill>
                  <a:srgbClr val="404040"/>
                </a:solidFill>
                <a:latin typeface="Arial"/>
                <a:cs typeface="Arial"/>
              </a:rPr>
              <a:t>Genel </a:t>
            </a:r>
            <a:r>
              <a:rPr sz="1700" spc="-65" dirty="0">
                <a:solidFill>
                  <a:srgbClr val="404040"/>
                </a:solidFill>
                <a:latin typeface="Arial"/>
                <a:cs typeface="Arial"/>
              </a:rPr>
              <a:t>olarak </a:t>
            </a:r>
            <a:r>
              <a:rPr sz="1700" spc="-60" dirty="0">
                <a:solidFill>
                  <a:srgbClr val="404040"/>
                </a:solidFill>
                <a:latin typeface="Arial"/>
                <a:cs typeface="Arial"/>
              </a:rPr>
              <a:t>projemizde </a:t>
            </a:r>
            <a:r>
              <a:rPr sz="1700" spc="-135" dirty="0">
                <a:solidFill>
                  <a:srgbClr val="404040"/>
                </a:solidFill>
                <a:latin typeface="Arial"/>
                <a:cs typeface="Arial"/>
              </a:rPr>
              <a:t>Tasarım </a:t>
            </a:r>
            <a:r>
              <a:rPr sz="1700" spc="-110" dirty="0">
                <a:solidFill>
                  <a:srgbClr val="404040"/>
                </a:solidFill>
                <a:latin typeface="Arial"/>
                <a:cs typeface="Arial"/>
              </a:rPr>
              <a:t>aşamasından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önceki </a:t>
            </a:r>
            <a:r>
              <a:rPr sz="1700" spc="-95" dirty="0">
                <a:solidFill>
                  <a:srgbClr val="404040"/>
                </a:solidFill>
                <a:latin typeface="Arial"/>
                <a:cs typeface="Arial"/>
              </a:rPr>
              <a:t>Planlama </a:t>
            </a:r>
            <a:r>
              <a:rPr sz="1700" spc="-110" dirty="0">
                <a:solidFill>
                  <a:srgbClr val="404040"/>
                </a:solidFill>
                <a:latin typeface="Arial"/>
                <a:cs typeface="Arial"/>
              </a:rPr>
              <a:t>ve</a:t>
            </a:r>
            <a:r>
              <a:rPr sz="1700" spc="-2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110" dirty="0">
                <a:solidFill>
                  <a:srgbClr val="404040"/>
                </a:solidFill>
                <a:latin typeface="Arial"/>
                <a:cs typeface="Arial"/>
              </a:rPr>
              <a:t>Sistem</a:t>
            </a:r>
            <a:endParaRPr sz="1700">
              <a:latin typeface="Arial"/>
              <a:cs typeface="Arial"/>
            </a:endParaRPr>
          </a:p>
          <a:p>
            <a:pPr marL="104139">
              <a:lnSpc>
                <a:spcPts val="1730"/>
              </a:lnSpc>
            </a:pPr>
            <a:r>
              <a:rPr sz="1700" spc="-105" dirty="0">
                <a:solidFill>
                  <a:srgbClr val="404040"/>
                </a:solidFill>
                <a:latin typeface="Arial"/>
                <a:cs typeface="Arial"/>
              </a:rPr>
              <a:t>Çözümleme </a:t>
            </a:r>
            <a:r>
              <a:rPr sz="1700" spc="-85" dirty="0">
                <a:solidFill>
                  <a:srgbClr val="404040"/>
                </a:solidFill>
                <a:latin typeface="Arial"/>
                <a:cs typeface="Arial"/>
              </a:rPr>
              <a:t>aşamalarını </a:t>
            </a:r>
            <a:r>
              <a:rPr sz="1700" spc="-95" dirty="0">
                <a:solidFill>
                  <a:srgbClr val="404040"/>
                </a:solidFill>
                <a:latin typeface="Arial"/>
                <a:cs typeface="Arial"/>
              </a:rPr>
              <a:t>kavramak.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16320" y="680719"/>
            <a:ext cx="2136139" cy="211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7120" y="6556057"/>
            <a:ext cx="1894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Arial"/>
                <a:cs typeface="Arial"/>
              </a:rPr>
              <a:t>YMT312 </a:t>
            </a:r>
            <a:r>
              <a:rPr sz="900" spc="-80" dirty="0">
                <a:solidFill>
                  <a:srgbClr val="FFFFFF"/>
                </a:solidFill>
                <a:latin typeface="Arial"/>
                <a:cs typeface="Arial"/>
              </a:rPr>
              <a:t>YAZILIM </a:t>
            </a:r>
            <a:r>
              <a:rPr sz="900" spc="-95" dirty="0">
                <a:solidFill>
                  <a:srgbClr val="FFFFFF"/>
                </a:solidFill>
                <a:latin typeface="Arial"/>
                <a:cs typeface="Arial"/>
              </a:rPr>
              <a:t>TASARIM </a:t>
            </a:r>
            <a:r>
              <a:rPr sz="900" spc="-125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9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FFFFFF"/>
                </a:solidFill>
                <a:latin typeface="Arial"/>
                <a:cs typeface="Arial"/>
              </a:rPr>
              <a:t>MİMARİSİ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7855" y="6542087"/>
            <a:ext cx="9398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14DAA-1515-474A-B798-C641C50B8FA3}" type="datetime1">
              <a:rPr lang="en-US" smtClean="0"/>
              <a:t>3/20/2019</a:t>
            </a:fld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3</a:t>
            </a:fld>
            <a:endParaRPr lang="tr-TR"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165" dirty="0"/>
              <a:t>Maliyet</a:t>
            </a:r>
            <a:r>
              <a:rPr spc="-395" dirty="0"/>
              <a:t> </a:t>
            </a:r>
            <a:r>
              <a:rPr spc="-229" dirty="0"/>
              <a:t>Etmenleri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30</a:t>
            </a:fld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1457960" y="1899919"/>
            <a:ext cx="6179820" cy="4231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928A4B9-10B8-4621-88C3-BB9144679302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220" dirty="0"/>
              <a:t>Ürün</a:t>
            </a:r>
            <a:r>
              <a:rPr spc="-380" dirty="0"/>
              <a:t> </a:t>
            </a:r>
            <a:r>
              <a:rPr spc="-250" dirty="0"/>
              <a:t>Özellikleri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1979"/>
            <a:ext cx="5830570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15" dirty="0">
                <a:solidFill>
                  <a:srgbClr val="0D5671"/>
                </a:solidFill>
                <a:latin typeface="Arial"/>
                <a:cs typeface="Arial"/>
              </a:rPr>
              <a:t>Rely: </a:t>
            </a:r>
            <a:r>
              <a:rPr sz="2000" spc="-30" dirty="0">
                <a:latin typeface="Arial"/>
                <a:cs typeface="Arial"/>
              </a:rPr>
              <a:t>Yazılımın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güvenirliği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5" dirty="0">
                <a:solidFill>
                  <a:srgbClr val="0D5671"/>
                </a:solidFill>
                <a:latin typeface="Arial"/>
                <a:cs typeface="Arial"/>
              </a:rPr>
              <a:t>Data: </a:t>
            </a:r>
            <a:r>
              <a:rPr sz="2000" spc="-30" dirty="0">
                <a:latin typeface="Arial"/>
                <a:cs typeface="Arial"/>
              </a:rPr>
              <a:t>Veri </a:t>
            </a:r>
            <a:r>
              <a:rPr sz="2000" spc="-25" dirty="0">
                <a:latin typeface="Arial"/>
                <a:cs typeface="Arial"/>
              </a:rPr>
              <a:t>Tabanının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Büyüklüğü.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Burada </a:t>
            </a:r>
            <a:r>
              <a:rPr sz="2000" spc="-5" dirty="0">
                <a:latin typeface="Arial"/>
                <a:cs typeface="Arial"/>
              </a:rPr>
              <a:t>program büyüklüğüne oranı dikkate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alınır.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dirty="0">
                <a:solidFill>
                  <a:srgbClr val="0D5671"/>
                </a:solidFill>
                <a:latin typeface="Arial"/>
                <a:cs typeface="Arial"/>
              </a:rPr>
              <a:t>Cplx:</a:t>
            </a:r>
            <a:r>
              <a:rPr sz="2000" b="1" spc="-5" dirty="0">
                <a:solidFill>
                  <a:srgbClr val="0D5671"/>
                </a:solidFill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Karmaşıklığı.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62020" y="3716020"/>
            <a:ext cx="3868420" cy="2153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CD0B7-318D-442A-A72E-9CE00402EB08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40" dirty="0"/>
              <a:t>Bilgisayar</a:t>
            </a:r>
            <a:r>
              <a:rPr spc="-295" dirty="0"/>
              <a:t> </a:t>
            </a:r>
            <a:r>
              <a:rPr spc="-250" dirty="0"/>
              <a:t>Özellikleri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11412"/>
            <a:ext cx="4973320" cy="25863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5" dirty="0">
                <a:solidFill>
                  <a:srgbClr val="373086"/>
                </a:solidFill>
                <a:latin typeface="Arial"/>
                <a:cs typeface="Arial"/>
              </a:rPr>
              <a:t>Time: </a:t>
            </a:r>
            <a:r>
              <a:rPr sz="2000" dirty="0">
                <a:latin typeface="Arial"/>
                <a:cs typeface="Arial"/>
              </a:rPr>
              <a:t>İşletim zamanı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kısıtı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dirty="0">
                <a:solidFill>
                  <a:srgbClr val="373086"/>
                </a:solidFill>
                <a:latin typeface="Arial"/>
                <a:cs typeface="Arial"/>
              </a:rPr>
              <a:t>Stor: </a:t>
            </a:r>
            <a:r>
              <a:rPr sz="2000" dirty="0">
                <a:latin typeface="Arial"/>
                <a:cs typeface="Arial"/>
              </a:rPr>
              <a:t>Ana Bellek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Kısıtı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0" dirty="0">
                <a:solidFill>
                  <a:srgbClr val="373086"/>
                </a:solidFill>
                <a:latin typeface="Arial"/>
                <a:cs typeface="Arial"/>
              </a:rPr>
              <a:t>Virt: </a:t>
            </a:r>
            <a:r>
              <a:rPr sz="2000" spc="-5" dirty="0">
                <a:latin typeface="Arial"/>
                <a:cs typeface="Arial"/>
              </a:rPr>
              <a:t>Bilgisayar </a:t>
            </a:r>
            <a:r>
              <a:rPr sz="2000" dirty="0">
                <a:latin typeface="Arial"/>
                <a:cs typeface="Arial"/>
              </a:rPr>
              <a:t>Platform </a:t>
            </a:r>
            <a:r>
              <a:rPr sz="2000" spc="-5" dirty="0">
                <a:latin typeface="Arial"/>
                <a:cs typeface="Arial"/>
              </a:rPr>
              <a:t>Değişim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Olasılığı.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Bellek </a:t>
            </a:r>
            <a:r>
              <a:rPr sz="2000" spc="-10" dirty="0">
                <a:latin typeface="Arial"/>
                <a:cs typeface="Arial"/>
              </a:rPr>
              <a:t>ve </a:t>
            </a:r>
            <a:r>
              <a:rPr sz="2000" spc="-5" dirty="0">
                <a:latin typeface="Arial"/>
                <a:cs typeface="Arial"/>
              </a:rPr>
              <a:t>Disk </a:t>
            </a:r>
            <a:r>
              <a:rPr sz="2000" dirty="0">
                <a:latin typeface="Arial"/>
                <a:cs typeface="Arial"/>
              </a:rPr>
              <a:t>kapasitesi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artırımı,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CPU Upgrade</a:t>
            </a:r>
            <a:endParaRPr sz="2000">
              <a:latin typeface="Arial"/>
              <a:cs typeface="Arial"/>
            </a:endParaRPr>
          </a:p>
          <a:p>
            <a:pPr marL="269240" marR="316865" indent="-256540">
              <a:lnSpc>
                <a:spcPts val="2880"/>
              </a:lnSpc>
              <a:spcBef>
                <a:spcPts val="1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5" dirty="0">
                <a:solidFill>
                  <a:srgbClr val="373086"/>
                </a:solidFill>
                <a:latin typeface="Arial"/>
                <a:cs typeface="Arial"/>
              </a:rPr>
              <a:t>Turn: </a:t>
            </a:r>
            <a:r>
              <a:rPr sz="2000" spc="-5" dirty="0">
                <a:latin typeface="Arial"/>
                <a:cs typeface="Arial"/>
              </a:rPr>
              <a:t>Bilgisayar </a:t>
            </a:r>
            <a:r>
              <a:rPr sz="2000" dirty="0">
                <a:latin typeface="Arial"/>
                <a:cs typeface="Arial"/>
              </a:rPr>
              <a:t>İş Geri Dönüş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Zamanı.  </a:t>
            </a:r>
            <a:r>
              <a:rPr sz="2000" spc="-5" dirty="0">
                <a:latin typeface="Arial"/>
                <a:cs typeface="Arial"/>
              </a:rPr>
              <a:t>Hata düzeltme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süresi.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57520" y="2537460"/>
            <a:ext cx="2715260" cy="2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6AF3-9C79-4663-B4EA-6A983083E711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55" dirty="0"/>
              <a:t>Personel</a:t>
            </a:r>
            <a:r>
              <a:rPr spc="-310" dirty="0"/>
              <a:t> </a:t>
            </a:r>
            <a:r>
              <a:rPr spc="-250" dirty="0"/>
              <a:t>Özellikleri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11412"/>
            <a:ext cx="5951855" cy="29521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15" dirty="0">
                <a:solidFill>
                  <a:srgbClr val="0D5671"/>
                </a:solidFill>
                <a:latin typeface="Arial"/>
                <a:cs typeface="Arial"/>
              </a:rPr>
              <a:t>Acap: </a:t>
            </a:r>
            <a:r>
              <a:rPr sz="2000" dirty="0">
                <a:latin typeface="Arial"/>
                <a:cs typeface="Arial"/>
              </a:rPr>
              <a:t>Analist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Yeteneği: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"/>
                <a:cs typeface="Arial"/>
              </a:rPr>
              <a:t>Deneyim, Birlikte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çalışabilirlik.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15" dirty="0">
                <a:solidFill>
                  <a:srgbClr val="0D5671"/>
                </a:solidFill>
                <a:latin typeface="Arial"/>
                <a:cs typeface="Arial"/>
              </a:rPr>
              <a:t>Aexp: </a:t>
            </a:r>
            <a:r>
              <a:rPr sz="2000" spc="-5" dirty="0">
                <a:latin typeface="Arial"/>
                <a:cs typeface="Arial"/>
              </a:rPr>
              <a:t>Uygulama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Deneyimi.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Proje ekibinin ortalama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tecrübesi.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dirty="0">
                <a:solidFill>
                  <a:srgbClr val="0D5671"/>
                </a:solidFill>
                <a:latin typeface="Arial"/>
                <a:cs typeface="Arial"/>
              </a:rPr>
              <a:t>Pcap: </a:t>
            </a:r>
            <a:r>
              <a:rPr sz="2000" dirty="0">
                <a:latin typeface="Arial"/>
                <a:cs typeface="Arial"/>
              </a:rPr>
              <a:t>Programcı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Yeteneği.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25" dirty="0">
                <a:solidFill>
                  <a:srgbClr val="0D5671"/>
                </a:solidFill>
                <a:latin typeface="Arial"/>
                <a:cs typeface="Arial"/>
              </a:rPr>
              <a:t>Vexp: </a:t>
            </a:r>
            <a:r>
              <a:rPr sz="2000" spc="-5" dirty="0">
                <a:latin typeface="Arial"/>
                <a:cs typeface="Arial"/>
              </a:rPr>
              <a:t>Bilgisayar </a:t>
            </a:r>
            <a:r>
              <a:rPr sz="2000" dirty="0">
                <a:latin typeface="Arial"/>
                <a:cs typeface="Arial"/>
              </a:rPr>
              <a:t>Platformu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Deneyimi.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Proje ekibinin </a:t>
            </a:r>
            <a:r>
              <a:rPr sz="2000" spc="-5" dirty="0">
                <a:latin typeface="Arial"/>
                <a:cs typeface="Arial"/>
              </a:rPr>
              <a:t>geliştirilecek </a:t>
            </a:r>
            <a:r>
              <a:rPr sz="2000" dirty="0">
                <a:latin typeface="Arial"/>
                <a:cs typeface="Arial"/>
              </a:rPr>
              <a:t>platformu tanıma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oranı.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dirty="0">
                <a:solidFill>
                  <a:srgbClr val="0D5671"/>
                </a:solidFill>
                <a:latin typeface="Arial"/>
                <a:cs typeface="Arial"/>
              </a:rPr>
              <a:t>Lexp: </a:t>
            </a:r>
            <a:r>
              <a:rPr sz="2000" dirty="0">
                <a:latin typeface="Arial"/>
                <a:cs typeface="Arial"/>
              </a:rPr>
              <a:t>Programlama </a:t>
            </a:r>
            <a:r>
              <a:rPr sz="2000" spc="-5" dirty="0">
                <a:latin typeface="Arial"/>
                <a:cs typeface="Arial"/>
              </a:rPr>
              <a:t>dili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deneyimi.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0940" y="1254760"/>
            <a:ext cx="3429000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B95D-67F6-40EB-862D-CB8512D8D1BB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Proje</a:t>
            </a:r>
            <a:r>
              <a:rPr spc="-409" dirty="0"/>
              <a:t> </a:t>
            </a:r>
            <a:r>
              <a:rPr spc="-245" dirty="0"/>
              <a:t>Özellikleri	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1979"/>
            <a:ext cx="47631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5" dirty="0">
                <a:solidFill>
                  <a:srgbClr val="0D5671"/>
                </a:solidFill>
                <a:latin typeface="Arial"/>
                <a:cs typeface="Arial"/>
              </a:rPr>
              <a:t>Modp: </a:t>
            </a:r>
            <a:r>
              <a:rPr sz="2000" dirty="0">
                <a:latin typeface="Arial"/>
                <a:cs typeface="Arial"/>
              </a:rPr>
              <a:t>Modern Programlama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Teknikleri.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3477" y="2288222"/>
            <a:ext cx="154940" cy="891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5" dirty="0">
                <a:solidFill>
                  <a:srgbClr val="CCCC99"/>
                </a:solidFill>
                <a:latin typeface="Wingdings"/>
                <a:cs typeface="Wingdings"/>
              </a:rPr>
              <a:t></a:t>
            </a:r>
            <a:endParaRPr sz="13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350" spc="5" dirty="0">
                <a:solidFill>
                  <a:srgbClr val="CCCC99"/>
                </a:solidFill>
                <a:latin typeface="Wingdings"/>
                <a:cs typeface="Wingdings"/>
              </a:rPr>
              <a:t></a:t>
            </a:r>
            <a:endParaRPr sz="13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350" spc="5" dirty="0">
                <a:solidFill>
                  <a:srgbClr val="CCCC99"/>
                </a:solidFill>
                <a:latin typeface="Wingdings"/>
                <a:cs typeface="Wingdings"/>
              </a:rPr>
              <a:t>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295" y="2176066"/>
            <a:ext cx="2381885" cy="10147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10"/>
              </a:spcBef>
            </a:pPr>
            <a:r>
              <a:rPr sz="1800" spc="-30" dirty="0">
                <a:latin typeface="Arial"/>
                <a:cs typeface="Arial"/>
              </a:rPr>
              <a:t>Yapısal </a:t>
            </a:r>
            <a:r>
              <a:rPr sz="1800" spc="-5" dirty="0">
                <a:latin typeface="Arial"/>
                <a:cs typeface="Arial"/>
              </a:rPr>
              <a:t>programlama,  </a:t>
            </a:r>
            <a:r>
              <a:rPr sz="1800" dirty="0">
                <a:latin typeface="Arial"/>
                <a:cs typeface="Arial"/>
              </a:rPr>
              <a:t>Görsel </a:t>
            </a:r>
            <a:r>
              <a:rPr sz="1800" spc="-5" dirty="0">
                <a:latin typeface="Arial"/>
                <a:cs typeface="Arial"/>
              </a:rPr>
              <a:t>programlama,  </a:t>
            </a:r>
            <a:r>
              <a:rPr sz="1800" spc="-30" dirty="0">
                <a:latin typeface="Arial"/>
                <a:cs typeface="Arial"/>
              </a:rPr>
              <a:t>Yeniden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kullanılabilirlik.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577" y="3164345"/>
            <a:ext cx="5064125" cy="174688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8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30" dirty="0">
                <a:solidFill>
                  <a:srgbClr val="0D5671"/>
                </a:solidFill>
                <a:latin typeface="Arial"/>
                <a:cs typeface="Arial"/>
              </a:rPr>
              <a:t>Tool: </a:t>
            </a:r>
            <a:r>
              <a:rPr sz="2000" spc="-35" dirty="0">
                <a:latin typeface="Arial"/>
                <a:cs typeface="Arial"/>
              </a:rPr>
              <a:t>Yazılım </a:t>
            </a:r>
            <a:r>
              <a:rPr sz="2000" dirty="0">
                <a:latin typeface="Arial"/>
                <a:cs typeface="Arial"/>
              </a:rPr>
              <a:t>Geliştirme araçları</a:t>
            </a:r>
            <a:r>
              <a:rPr sz="2000" spc="-5" dirty="0">
                <a:latin typeface="Arial"/>
                <a:cs typeface="Arial"/>
              </a:rPr>
              <a:t> kullanımı.</a:t>
            </a:r>
            <a:endParaRPr sz="20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4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5" dirty="0">
                <a:latin typeface="Arial"/>
                <a:cs typeface="Arial"/>
              </a:rPr>
              <a:t>CASE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araçları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44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dirty="0">
                <a:latin typeface="Arial"/>
                <a:cs typeface="Arial"/>
              </a:rPr>
              <a:t>Metin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düzenleyiciler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42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dirty="0">
                <a:latin typeface="Arial"/>
                <a:cs typeface="Arial"/>
              </a:rPr>
              <a:t>Ortam </a:t>
            </a:r>
            <a:r>
              <a:rPr sz="1800" spc="-10" dirty="0">
                <a:latin typeface="Arial"/>
                <a:cs typeface="Arial"/>
              </a:rPr>
              <a:t>yönetim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araçları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dirty="0">
                <a:solidFill>
                  <a:srgbClr val="0D5671"/>
                </a:solidFill>
                <a:latin typeface="Arial"/>
                <a:cs typeface="Arial"/>
              </a:rPr>
              <a:t>Sced: </a:t>
            </a:r>
            <a:r>
              <a:rPr sz="2000" dirty="0">
                <a:latin typeface="Arial"/>
                <a:cs typeface="Arial"/>
              </a:rPr>
              <a:t>Zaman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Kısıtı.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12179" y="2489200"/>
            <a:ext cx="19050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Veri Yer Tutucusu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4C4E-BE1D-4849-806C-AA60C184D356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190" dirty="0"/>
              <a:t>İlk </a:t>
            </a:r>
            <a:r>
              <a:rPr spc="-355" dirty="0"/>
              <a:t>İşgücü </a:t>
            </a:r>
            <a:r>
              <a:rPr spc="-220" dirty="0"/>
              <a:t>değerini</a:t>
            </a:r>
            <a:r>
              <a:rPr spc="-434" dirty="0"/>
              <a:t> </a:t>
            </a:r>
            <a:r>
              <a:rPr spc="-295" dirty="0"/>
              <a:t>Düzeltme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1979"/>
            <a:ext cx="7280909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  <a:tab pos="2756535" algn="l"/>
                <a:tab pos="4585970" algn="l"/>
              </a:tabLst>
            </a:pPr>
            <a:r>
              <a:rPr sz="2000" dirty="0">
                <a:latin typeface="Arial"/>
                <a:cs typeface="Arial"/>
              </a:rPr>
              <a:t>Kd= K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*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	Kd=Düzeltilmiş	İşgücü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000" dirty="0">
                <a:latin typeface="Arial"/>
                <a:cs typeface="Arial"/>
              </a:rPr>
              <a:t>* </a:t>
            </a:r>
            <a:r>
              <a:rPr sz="2000" spc="-40" dirty="0">
                <a:latin typeface="Arial"/>
                <a:cs typeface="Arial"/>
              </a:rPr>
              <a:t>Temel </a:t>
            </a:r>
            <a:r>
              <a:rPr sz="2000" dirty="0">
                <a:latin typeface="Arial"/>
                <a:cs typeface="Arial"/>
              </a:rPr>
              <a:t>Formüldeki Zamanla formülü </a:t>
            </a:r>
            <a:r>
              <a:rPr sz="2000" spc="-5" dirty="0">
                <a:latin typeface="Arial"/>
                <a:cs typeface="Arial"/>
              </a:rPr>
              <a:t>kullanılarak </a:t>
            </a:r>
            <a:r>
              <a:rPr sz="2000" dirty="0">
                <a:latin typeface="Arial"/>
                <a:cs typeface="Arial"/>
              </a:rPr>
              <a:t>zaman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maliyeti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hesaplanır.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19400" y="3660140"/>
            <a:ext cx="3550920" cy="2504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5A42-6F2D-4402-AAE1-E26594E0F11F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245" dirty="0"/>
              <a:t>Ayrıntı</a:t>
            </a:r>
            <a:r>
              <a:rPr spc="-350" dirty="0"/>
              <a:t> </a:t>
            </a:r>
            <a:r>
              <a:rPr spc="-150" dirty="0"/>
              <a:t>Modeli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36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21571"/>
            <a:ext cx="7021195" cy="243649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515"/>
              </a:spcBef>
            </a:pPr>
            <a:r>
              <a:rPr sz="1800" spc="-40" dirty="0">
                <a:latin typeface="Arial"/>
                <a:cs typeface="Arial"/>
              </a:rPr>
              <a:t>Temel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ara modele ek olarak </a:t>
            </a:r>
            <a:r>
              <a:rPr sz="1800" dirty="0">
                <a:latin typeface="Arial"/>
                <a:cs typeface="Arial"/>
              </a:rPr>
              <a:t>iki </a:t>
            </a:r>
            <a:r>
              <a:rPr sz="1800" spc="-10" dirty="0">
                <a:latin typeface="Arial"/>
                <a:cs typeface="Arial"/>
              </a:rPr>
              <a:t>özellik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taşır.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Aşama </a:t>
            </a:r>
            <a:r>
              <a:rPr sz="1800" spc="-5" dirty="0">
                <a:latin typeface="Arial"/>
                <a:cs typeface="Arial"/>
              </a:rPr>
              <a:t>ile ilgili işgücü </a:t>
            </a:r>
            <a:r>
              <a:rPr sz="1800" spc="-10" dirty="0">
                <a:latin typeface="Arial"/>
                <a:cs typeface="Arial"/>
              </a:rPr>
              <a:t>katsayıları: </a:t>
            </a:r>
            <a:r>
              <a:rPr sz="1800" spc="-5" dirty="0">
                <a:latin typeface="Arial"/>
                <a:cs typeface="Arial"/>
              </a:rPr>
              <a:t>her </a:t>
            </a:r>
            <a:r>
              <a:rPr sz="1800" dirty="0">
                <a:latin typeface="Arial"/>
                <a:cs typeface="Arial"/>
              </a:rPr>
              <a:t>aşama </a:t>
            </a:r>
            <a:r>
              <a:rPr sz="1800" spc="-5" dirty="0">
                <a:latin typeface="Arial"/>
                <a:cs typeface="Arial"/>
              </a:rPr>
              <a:t>için (planlama,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analiz,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tasarım, geliştirme, </a:t>
            </a:r>
            <a:r>
              <a:rPr sz="1800" dirty="0">
                <a:latin typeface="Arial"/>
                <a:cs typeface="Arial"/>
              </a:rPr>
              <a:t>test etme) farklı </a:t>
            </a:r>
            <a:r>
              <a:rPr sz="1800" spc="-20" dirty="0">
                <a:latin typeface="Arial"/>
                <a:cs typeface="Arial"/>
              </a:rPr>
              <a:t>katsayılar, </a:t>
            </a:r>
            <a:r>
              <a:rPr sz="1800" spc="-5" dirty="0">
                <a:latin typeface="Arial"/>
                <a:cs typeface="Arial"/>
              </a:rPr>
              <a:t>karmaşıklık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belirler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Üç </a:t>
            </a:r>
            <a:r>
              <a:rPr sz="1800" spc="-10" dirty="0">
                <a:latin typeface="Arial"/>
                <a:cs typeface="Arial"/>
              </a:rPr>
              <a:t>düzey </a:t>
            </a:r>
            <a:r>
              <a:rPr sz="1800" spc="-5" dirty="0">
                <a:latin typeface="Arial"/>
                <a:cs typeface="Arial"/>
              </a:rPr>
              <a:t>ürün </a:t>
            </a:r>
            <a:r>
              <a:rPr sz="1800" spc="-10" dirty="0">
                <a:latin typeface="Arial"/>
                <a:cs typeface="Arial"/>
              </a:rPr>
              <a:t>sıra düzeni: </a:t>
            </a:r>
            <a:r>
              <a:rPr sz="1800" spc="-20" dirty="0">
                <a:latin typeface="Arial"/>
                <a:cs typeface="Arial"/>
              </a:rPr>
              <a:t>yazılım </a:t>
            </a:r>
            <a:r>
              <a:rPr sz="1800" spc="-10" dirty="0">
                <a:latin typeface="Arial"/>
                <a:cs typeface="Arial"/>
              </a:rPr>
              <a:t>maliyet</a:t>
            </a:r>
            <a:r>
              <a:rPr sz="1800" spc="2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kestiriminde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10" dirty="0">
                <a:latin typeface="Arial"/>
                <a:cs typeface="Arial"/>
              </a:rPr>
              <a:t>Modül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Altsistem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Sistem</a:t>
            </a:r>
            <a:endParaRPr sz="15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420"/>
              </a:spcBef>
            </a:pPr>
            <a:r>
              <a:rPr sz="1800" spc="-10" dirty="0">
                <a:latin typeface="Arial"/>
                <a:cs typeface="Arial"/>
              </a:rPr>
              <a:t>Sıra düzenini </a:t>
            </a:r>
            <a:r>
              <a:rPr sz="1800" dirty="0">
                <a:latin typeface="Arial"/>
                <a:cs typeface="Arial"/>
              </a:rPr>
              <a:t>dikkate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alır.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24579" y="2606039"/>
            <a:ext cx="4462780" cy="3370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F489-DB6B-4841-9C75-CF82DB4BEC8F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Proje </a:t>
            </a:r>
            <a:r>
              <a:rPr spc="-380" dirty="0"/>
              <a:t>Ekip </a:t>
            </a:r>
            <a:r>
              <a:rPr spc="-540" dirty="0"/>
              <a:t>Yapısı</a:t>
            </a:r>
            <a:r>
              <a:rPr spc="-320" dirty="0"/>
              <a:t> </a:t>
            </a:r>
            <a:r>
              <a:rPr spc="-254" dirty="0"/>
              <a:t>Oluşturma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515859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30" dirty="0">
                <a:latin typeface="Arial"/>
                <a:cs typeface="Arial"/>
              </a:rPr>
              <a:t>PANDA </a:t>
            </a:r>
            <a:r>
              <a:rPr sz="1800" spc="-5" dirty="0">
                <a:latin typeface="Arial"/>
                <a:cs typeface="Arial"/>
              </a:rPr>
              <a:t>proje </a:t>
            </a:r>
            <a:r>
              <a:rPr sz="1800" dirty="0">
                <a:latin typeface="Arial"/>
                <a:cs typeface="Arial"/>
              </a:rPr>
              <a:t>Ekip </a:t>
            </a:r>
            <a:r>
              <a:rPr sz="1800" spc="-15" dirty="0">
                <a:latin typeface="Arial"/>
                <a:cs typeface="Arial"/>
              </a:rPr>
              <a:t>yapısı </a:t>
            </a:r>
            <a:r>
              <a:rPr sz="1800" dirty="0">
                <a:latin typeface="Arial"/>
                <a:cs typeface="Arial"/>
              </a:rPr>
              <a:t>temel </a:t>
            </a:r>
            <a:r>
              <a:rPr sz="1800" spc="-5" dirty="0">
                <a:latin typeface="Arial"/>
                <a:cs typeface="Arial"/>
              </a:rPr>
              <a:t>olarak her proje biriminin doğrudan  proje </a:t>
            </a:r>
            <a:r>
              <a:rPr sz="1800" spc="-10" dirty="0">
                <a:latin typeface="Arial"/>
                <a:cs typeface="Arial"/>
              </a:rPr>
              <a:t>yönetimine </a:t>
            </a:r>
            <a:r>
              <a:rPr sz="1800" spc="-5" dirty="0">
                <a:latin typeface="Arial"/>
                <a:cs typeface="Arial"/>
              </a:rPr>
              <a:t>bağlı olarak çalışması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işlevsel bölümlenme </a:t>
            </a:r>
            <a:r>
              <a:rPr sz="1800" spc="-10" dirty="0">
                <a:latin typeface="Arial"/>
                <a:cs typeface="Arial"/>
              </a:rPr>
              <a:t>esasına  </a:t>
            </a:r>
            <a:r>
              <a:rPr sz="1800" spc="-5" dirty="0">
                <a:latin typeface="Arial"/>
                <a:cs typeface="Arial"/>
              </a:rPr>
              <a:t>göre </a:t>
            </a:r>
            <a:r>
              <a:rPr sz="1800" spc="-15" dirty="0">
                <a:latin typeface="Arial"/>
                <a:cs typeface="Arial"/>
              </a:rPr>
              <a:t>oluşturulur. </a:t>
            </a:r>
            <a:r>
              <a:rPr sz="1800" spc="-40" dirty="0">
                <a:latin typeface="Arial"/>
                <a:cs typeface="Arial"/>
              </a:rPr>
              <a:t>Temel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bileşenler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Proje Denetim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Proje </a:t>
            </a:r>
            <a:r>
              <a:rPr sz="1500" spc="-5" dirty="0">
                <a:latin typeface="Arial"/>
                <a:cs typeface="Arial"/>
              </a:rPr>
              <a:t>Yönetim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5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Kalite </a:t>
            </a:r>
            <a:r>
              <a:rPr sz="1500" spc="-5" dirty="0">
                <a:latin typeface="Arial"/>
                <a:cs typeface="Arial"/>
              </a:rPr>
              <a:t>Yönetim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Proje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Ofisi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59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30" dirty="0">
                <a:latin typeface="Arial"/>
                <a:cs typeface="Arial"/>
              </a:rPr>
              <a:t>Teknik </a:t>
            </a:r>
            <a:r>
              <a:rPr sz="1500" dirty="0">
                <a:latin typeface="Arial"/>
                <a:cs typeface="Arial"/>
              </a:rPr>
              <a:t>Destek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25" dirty="0">
                <a:latin typeface="Arial"/>
                <a:cs typeface="Arial"/>
              </a:rPr>
              <a:t>Yazılım </a:t>
            </a:r>
            <a:r>
              <a:rPr sz="1500" spc="-5" dirty="0">
                <a:latin typeface="Arial"/>
                <a:cs typeface="Arial"/>
              </a:rPr>
              <a:t>Üretim </a:t>
            </a:r>
            <a:r>
              <a:rPr sz="1500" dirty="0">
                <a:latin typeface="Arial"/>
                <a:cs typeface="Arial"/>
              </a:rPr>
              <a:t>Eşgüdüm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Eğitim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5" dirty="0">
                <a:latin typeface="Arial"/>
                <a:cs typeface="Arial"/>
              </a:rPr>
              <a:t>Uygulama </a:t>
            </a:r>
            <a:r>
              <a:rPr sz="1500" dirty="0">
                <a:latin typeface="Arial"/>
                <a:cs typeface="Arial"/>
              </a:rPr>
              <a:t>Destek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Birimi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2579" y="2875279"/>
            <a:ext cx="4234180" cy="2448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36F2-0357-4571-B220-039976F65164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30" dirty="0"/>
              <a:t>Yüklenici </a:t>
            </a:r>
            <a:r>
              <a:rPr spc="-305" dirty="0"/>
              <a:t>Proje </a:t>
            </a:r>
            <a:r>
              <a:rPr spc="-380" dirty="0"/>
              <a:t>Ekip</a:t>
            </a:r>
            <a:r>
              <a:rPr spc="-340" dirty="0"/>
              <a:t> </a:t>
            </a:r>
            <a:r>
              <a:rPr spc="-540" dirty="0"/>
              <a:t>Yapısı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38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236459" cy="238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28067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Proje Denetim Birimi: </a:t>
            </a:r>
            <a:r>
              <a:rPr sz="1800" spc="-5" dirty="0">
                <a:latin typeface="Arial"/>
                <a:cs typeface="Arial"/>
              </a:rPr>
              <a:t>En üst </a:t>
            </a:r>
            <a:r>
              <a:rPr sz="1800" spc="-10" dirty="0">
                <a:latin typeface="Arial"/>
                <a:cs typeface="Arial"/>
              </a:rPr>
              <a:t>düzey yönetimlerin </a:t>
            </a:r>
            <a:r>
              <a:rPr sz="1800" spc="-5" dirty="0">
                <a:latin typeface="Arial"/>
                <a:cs typeface="Arial"/>
              </a:rPr>
              <a:t>proje ile ilgisinin  </a:t>
            </a:r>
            <a:r>
              <a:rPr sz="1800" dirty="0">
                <a:latin typeface="Arial"/>
                <a:cs typeface="Arial"/>
              </a:rPr>
              <a:t>sürekli </a:t>
            </a:r>
            <a:r>
              <a:rPr sz="1800" spc="-5" dirty="0">
                <a:latin typeface="Arial"/>
                <a:cs typeface="Arial"/>
              </a:rPr>
              <a:t>sıcak </a:t>
            </a:r>
            <a:r>
              <a:rPr sz="1800" dirty="0">
                <a:latin typeface="Arial"/>
                <a:cs typeface="Arial"/>
              </a:rPr>
              <a:t>tutulması ve </a:t>
            </a:r>
            <a:r>
              <a:rPr sz="1800" spc="-10" dirty="0">
                <a:latin typeface="Arial"/>
                <a:cs typeface="Arial"/>
              </a:rPr>
              <a:t>onların projeye </a:t>
            </a:r>
            <a:r>
              <a:rPr sz="1800" spc="-5" dirty="0">
                <a:latin typeface="Arial"/>
                <a:cs typeface="Arial"/>
              </a:rPr>
              <a:t>dahil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edilmesi</a:t>
            </a:r>
            <a:endParaRPr sz="1800">
              <a:latin typeface="Arial"/>
              <a:cs typeface="Arial"/>
            </a:endParaRPr>
          </a:p>
          <a:p>
            <a:pPr marL="269240" marR="129539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Proje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Yönetim Birimi: </a:t>
            </a:r>
            <a:r>
              <a:rPr sz="1800" dirty="0">
                <a:latin typeface="Arial"/>
                <a:cs typeface="Arial"/>
              </a:rPr>
              <a:t>Proje </a:t>
            </a:r>
            <a:r>
              <a:rPr sz="1800" spc="-10" dirty="0">
                <a:latin typeface="Arial"/>
                <a:cs typeface="Arial"/>
              </a:rPr>
              <a:t>yönetiminden </a:t>
            </a:r>
            <a:r>
              <a:rPr sz="1800" spc="-5" dirty="0">
                <a:latin typeface="Arial"/>
                <a:cs typeface="Arial"/>
              </a:rPr>
              <a:t>en üst </a:t>
            </a:r>
            <a:r>
              <a:rPr sz="1800" spc="-15" dirty="0">
                <a:latin typeface="Arial"/>
                <a:cs typeface="Arial"/>
              </a:rPr>
              <a:t>düzeyde </a:t>
            </a:r>
            <a:r>
              <a:rPr sz="1800" dirty="0">
                <a:latin typeface="Arial"/>
                <a:cs typeface="Arial"/>
              </a:rPr>
              <a:t>sorumlu  </a:t>
            </a:r>
            <a:r>
              <a:rPr sz="1800" spc="-5" dirty="0">
                <a:latin typeface="Arial"/>
                <a:cs typeface="Arial"/>
              </a:rPr>
              <a:t>birim. </a:t>
            </a:r>
            <a:r>
              <a:rPr sz="1800" dirty="0">
                <a:latin typeface="Arial"/>
                <a:cs typeface="Arial"/>
              </a:rPr>
              <a:t>Proje </a:t>
            </a:r>
            <a:r>
              <a:rPr sz="1800" spc="-10" dirty="0">
                <a:latin typeface="Arial"/>
                <a:cs typeface="Arial"/>
              </a:rPr>
              <a:t>boyutuna </a:t>
            </a:r>
            <a:r>
              <a:rPr sz="1800" spc="-5" dirty="0">
                <a:latin typeface="Arial"/>
                <a:cs typeface="Arial"/>
              </a:rPr>
              <a:t>göre bir </a:t>
            </a:r>
            <a:r>
              <a:rPr sz="1800" spc="-15" dirty="0">
                <a:latin typeface="Arial"/>
                <a:cs typeface="Arial"/>
              </a:rPr>
              <a:t>yada </a:t>
            </a:r>
            <a:r>
              <a:rPr sz="1800" spc="-5" dirty="0">
                <a:latin typeface="Arial"/>
                <a:cs typeface="Arial"/>
              </a:rPr>
              <a:t>daha </a:t>
            </a:r>
            <a:r>
              <a:rPr sz="1800" dirty="0">
                <a:latin typeface="Arial"/>
                <a:cs typeface="Arial"/>
              </a:rPr>
              <a:t>çok </a:t>
            </a:r>
            <a:r>
              <a:rPr sz="1800" spc="-10" dirty="0">
                <a:latin typeface="Arial"/>
                <a:cs typeface="Arial"/>
              </a:rPr>
              <a:t>yöneticiden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oluşur.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Kalite Yönetim Birimi: </a:t>
            </a:r>
            <a:r>
              <a:rPr sz="1800" spc="-5" dirty="0">
                <a:latin typeface="Arial"/>
                <a:cs typeface="Arial"/>
              </a:rPr>
              <a:t>Projenin amacına </a:t>
            </a:r>
            <a:r>
              <a:rPr sz="1800" spc="-10" dirty="0">
                <a:latin typeface="Arial"/>
                <a:cs typeface="Arial"/>
              </a:rPr>
              <a:t>uygunluğunu </a:t>
            </a:r>
            <a:r>
              <a:rPr sz="1800" spc="-5" dirty="0">
                <a:latin typeface="Arial"/>
                <a:cs typeface="Arial"/>
              </a:rPr>
              <a:t>üretim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süreci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boyunca </a:t>
            </a:r>
            <a:r>
              <a:rPr sz="1800" spc="-5" dirty="0">
                <a:latin typeface="Arial"/>
                <a:cs typeface="Arial"/>
              </a:rPr>
              <a:t>denetler ve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onaylar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Proje Ofisi: </a:t>
            </a:r>
            <a:r>
              <a:rPr sz="1800" spc="-5" dirty="0">
                <a:latin typeface="Arial"/>
                <a:cs typeface="Arial"/>
              </a:rPr>
              <a:t>Her </a:t>
            </a:r>
            <a:r>
              <a:rPr sz="1800" dirty="0">
                <a:latin typeface="Arial"/>
                <a:cs typeface="Arial"/>
              </a:rPr>
              <a:t>türlü </a:t>
            </a:r>
            <a:r>
              <a:rPr sz="1800" spc="-10" dirty="0">
                <a:latin typeface="Arial"/>
                <a:cs typeface="Arial"/>
              </a:rPr>
              <a:t>yönetimsel işlerden(yazışma, </a:t>
            </a:r>
            <a:r>
              <a:rPr sz="1800" spc="-5" dirty="0">
                <a:latin typeface="Arial"/>
                <a:cs typeface="Arial"/>
              </a:rPr>
              <a:t>personel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izleme)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sorumlu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birimdir.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9C32-C29E-4A4F-B573-B4F8FD0E7E98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30" dirty="0"/>
              <a:t>Yüklenici </a:t>
            </a:r>
            <a:r>
              <a:rPr spc="-305" dirty="0"/>
              <a:t>Proje </a:t>
            </a:r>
            <a:r>
              <a:rPr spc="-380" dirty="0"/>
              <a:t>Ekip</a:t>
            </a:r>
            <a:r>
              <a:rPr spc="-340" dirty="0"/>
              <a:t> </a:t>
            </a:r>
            <a:r>
              <a:rPr spc="-540" dirty="0"/>
              <a:t>Yapısı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39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447280" cy="238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194945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Teknik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Destek Birimi: </a:t>
            </a:r>
            <a:r>
              <a:rPr sz="1800" spc="-5" dirty="0">
                <a:latin typeface="Arial"/>
                <a:cs typeface="Arial"/>
              </a:rPr>
              <a:t>Donanım, </a:t>
            </a:r>
            <a:r>
              <a:rPr sz="1800" dirty="0">
                <a:latin typeface="Arial"/>
                <a:cs typeface="Arial"/>
              </a:rPr>
              <a:t>İşletim sistemi, </a:t>
            </a:r>
            <a:r>
              <a:rPr sz="1800" spc="-30" dirty="0">
                <a:latin typeface="Arial"/>
                <a:cs typeface="Arial"/>
              </a:rPr>
              <a:t>Veri </a:t>
            </a:r>
            <a:r>
              <a:rPr sz="1800" dirty="0">
                <a:latin typeface="Arial"/>
                <a:cs typeface="Arial"/>
              </a:rPr>
              <a:t>tabanı </a:t>
            </a:r>
            <a:r>
              <a:rPr sz="1800" spc="-5" dirty="0">
                <a:latin typeface="Arial"/>
                <a:cs typeface="Arial"/>
              </a:rPr>
              <a:t>gibi </a:t>
            </a:r>
            <a:r>
              <a:rPr sz="1800" dirty="0">
                <a:latin typeface="Arial"/>
                <a:cs typeface="Arial"/>
              </a:rPr>
              <a:t>teknik  </a:t>
            </a:r>
            <a:r>
              <a:rPr sz="1800" spc="-5" dirty="0">
                <a:latin typeface="Arial"/>
                <a:cs typeface="Arial"/>
              </a:rPr>
              <a:t>destek</a:t>
            </a:r>
            <a:endParaRPr sz="1800">
              <a:latin typeface="Arial"/>
              <a:cs typeface="Arial"/>
            </a:endParaRPr>
          </a:p>
          <a:p>
            <a:pPr marL="269240" marR="508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Yazılım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Üretim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Eşgüdüm Birimi: </a:t>
            </a:r>
            <a:r>
              <a:rPr sz="1800" spc="-35" dirty="0">
                <a:latin typeface="Arial"/>
                <a:cs typeface="Arial"/>
              </a:rPr>
              <a:t>Yazılım </a:t>
            </a:r>
            <a:r>
              <a:rPr sz="1800" spc="-5" dirty="0">
                <a:latin typeface="Arial"/>
                <a:cs typeface="Arial"/>
              </a:rPr>
              <a:t>Üretim Ekiplerinden oluşur(4-7  kişilik </a:t>
            </a:r>
            <a:r>
              <a:rPr sz="1800" spc="-15" dirty="0">
                <a:latin typeface="Arial"/>
                <a:cs typeface="Arial"/>
              </a:rPr>
              <a:t>sayı </a:t>
            </a:r>
            <a:r>
              <a:rPr sz="1800" spc="-5" dirty="0">
                <a:latin typeface="Arial"/>
                <a:cs typeface="Arial"/>
              </a:rPr>
              <a:t>fazla artmaz). </a:t>
            </a:r>
            <a:r>
              <a:rPr sz="1800" dirty="0">
                <a:latin typeface="Arial"/>
                <a:cs typeface="Arial"/>
              </a:rPr>
              <a:t>Eğer </a:t>
            </a:r>
            <a:r>
              <a:rPr sz="1800" spc="-5" dirty="0">
                <a:latin typeface="Arial"/>
                <a:cs typeface="Arial"/>
              </a:rPr>
              <a:t>birden fazla </a:t>
            </a:r>
            <a:r>
              <a:rPr sz="1800" spc="-20" dirty="0">
                <a:latin typeface="Arial"/>
                <a:cs typeface="Arial"/>
              </a:rPr>
              <a:t>yazılım </a:t>
            </a:r>
            <a:r>
              <a:rPr sz="1800" spc="-5" dirty="0">
                <a:latin typeface="Arial"/>
                <a:cs typeface="Arial"/>
              </a:rPr>
              <a:t>Üretim </a:t>
            </a:r>
            <a:r>
              <a:rPr sz="1800" dirty="0">
                <a:latin typeface="Arial"/>
                <a:cs typeface="Arial"/>
              </a:rPr>
              <a:t>Ekibi varsa  </a:t>
            </a:r>
            <a:r>
              <a:rPr sz="1800" spc="-5" dirty="0">
                <a:latin typeface="Arial"/>
                <a:cs typeface="Arial"/>
              </a:rPr>
              <a:t>Ortak </a:t>
            </a:r>
            <a:r>
              <a:rPr sz="1800" spc="-10" dirty="0">
                <a:latin typeface="Arial"/>
                <a:cs typeface="Arial"/>
              </a:rPr>
              <a:t>uygulama </a:t>
            </a:r>
            <a:r>
              <a:rPr sz="1800" spc="-20" dirty="0">
                <a:latin typeface="Arial"/>
                <a:cs typeface="Arial"/>
              </a:rPr>
              <a:t>yazılım </a:t>
            </a:r>
            <a:r>
              <a:rPr sz="1800" spc="-10" dirty="0">
                <a:latin typeface="Arial"/>
                <a:cs typeface="Arial"/>
              </a:rPr>
              <a:t>parçalarının </a:t>
            </a:r>
            <a:r>
              <a:rPr sz="1800" spc="-5" dirty="0">
                <a:latin typeface="Arial"/>
                <a:cs typeface="Arial"/>
              </a:rPr>
              <a:t>geliştirilmesinden </a:t>
            </a:r>
            <a:r>
              <a:rPr sz="1800" dirty="0">
                <a:latin typeface="Arial"/>
                <a:cs typeface="Arial"/>
              </a:rPr>
              <a:t>sorumlu </a:t>
            </a:r>
            <a:r>
              <a:rPr sz="1800" spc="-35" dirty="0">
                <a:latin typeface="Arial"/>
                <a:cs typeface="Arial"/>
              </a:rPr>
              <a:t>Yazılım  </a:t>
            </a:r>
            <a:r>
              <a:rPr sz="1800" spc="-5" dirty="0">
                <a:latin typeface="Arial"/>
                <a:cs typeface="Arial"/>
              </a:rPr>
              <a:t>Destek </a:t>
            </a:r>
            <a:r>
              <a:rPr sz="1800" dirty="0">
                <a:latin typeface="Arial"/>
                <a:cs typeface="Arial"/>
              </a:rPr>
              <a:t>Ekibi </a:t>
            </a:r>
            <a:r>
              <a:rPr sz="1800" spc="-5" dirty="0">
                <a:latin typeface="Arial"/>
                <a:cs typeface="Arial"/>
              </a:rPr>
              <a:t>de</a:t>
            </a:r>
            <a:r>
              <a:rPr sz="1800" spc="-25" dirty="0">
                <a:latin typeface="Arial"/>
                <a:cs typeface="Arial"/>
              </a:rPr>
              <a:t> olur.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Eğitim Birimi: </a:t>
            </a:r>
            <a:r>
              <a:rPr sz="1800" dirty="0">
                <a:latin typeface="Arial"/>
                <a:cs typeface="Arial"/>
              </a:rPr>
              <a:t>Proje </a:t>
            </a:r>
            <a:r>
              <a:rPr sz="1800" spc="-5" dirty="0">
                <a:latin typeface="Arial"/>
                <a:cs typeface="Arial"/>
              </a:rPr>
              <a:t>ile ilgili her </a:t>
            </a:r>
            <a:r>
              <a:rPr sz="1800" dirty="0">
                <a:latin typeface="Arial"/>
                <a:cs typeface="Arial"/>
              </a:rPr>
              <a:t>türlü </a:t>
            </a:r>
            <a:r>
              <a:rPr sz="1800" spc="-5" dirty="0">
                <a:latin typeface="Arial"/>
                <a:cs typeface="Arial"/>
              </a:rPr>
              <a:t>eğitimden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sorumludur.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0" dirty="0">
                <a:latin typeface="Arial"/>
                <a:cs typeface="Arial"/>
              </a:rPr>
              <a:t>Uygulama </a:t>
            </a:r>
            <a:r>
              <a:rPr sz="1800" spc="-5" dirty="0">
                <a:latin typeface="Arial"/>
                <a:cs typeface="Arial"/>
              </a:rPr>
              <a:t>Destek </a:t>
            </a:r>
            <a:r>
              <a:rPr sz="1800" dirty="0">
                <a:latin typeface="Arial"/>
                <a:cs typeface="Arial"/>
              </a:rPr>
              <a:t>Birimi: </a:t>
            </a:r>
            <a:r>
              <a:rPr sz="1800" spc="-10" dirty="0">
                <a:latin typeface="Arial"/>
                <a:cs typeface="Arial"/>
              </a:rPr>
              <a:t>Uygulama anında </a:t>
            </a:r>
            <a:r>
              <a:rPr sz="1800" spc="-5" dirty="0">
                <a:latin typeface="Arial"/>
                <a:cs typeface="Arial"/>
              </a:rPr>
              <a:t>destek. (mesela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telefonla)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6D96-BD6F-43AA-970D-3812532C9D4C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55" dirty="0"/>
              <a:t>Planlama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796134"/>
            <a:ext cx="6888480" cy="38138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355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69240" algn="l"/>
              </a:tabLst>
            </a:pPr>
            <a:r>
              <a:rPr sz="2200" spc="-175" dirty="0">
                <a:latin typeface="Arial"/>
                <a:cs typeface="Arial"/>
              </a:rPr>
              <a:t>Yazılım </a:t>
            </a:r>
            <a:r>
              <a:rPr sz="2200" spc="-65" dirty="0">
                <a:latin typeface="Arial"/>
                <a:cs typeface="Arial"/>
              </a:rPr>
              <a:t>geliştirme </a:t>
            </a:r>
            <a:r>
              <a:rPr sz="2200" spc="-80" dirty="0">
                <a:latin typeface="Arial"/>
                <a:cs typeface="Arial"/>
              </a:rPr>
              <a:t>sürecinin </a:t>
            </a:r>
            <a:r>
              <a:rPr sz="2200" spc="-30" dirty="0">
                <a:latin typeface="Arial"/>
                <a:cs typeface="Arial"/>
              </a:rPr>
              <a:t>ilk</a:t>
            </a:r>
            <a:r>
              <a:rPr sz="2200" spc="-195" dirty="0">
                <a:latin typeface="Arial"/>
                <a:cs typeface="Arial"/>
              </a:rPr>
              <a:t> </a:t>
            </a:r>
            <a:r>
              <a:rPr sz="2200" spc="-155" dirty="0">
                <a:latin typeface="Arial"/>
                <a:cs typeface="Arial"/>
              </a:rPr>
              <a:t>aşaması,</a:t>
            </a:r>
            <a:endParaRPr sz="2200">
              <a:latin typeface="Arial"/>
              <a:cs typeface="Arial"/>
            </a:endParaRPr>
          </a:p>
          <a:p>
            <a:pPr marL="269240" indent="-256540">
              <a:lnSpc>
                <a:spcPts val="2510"/>
              </a:lnSpc>
              <a:spcBef>
                <a:spcPts val="260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69240" algn="l"/>
              </a:tabLst>
            </a:pPr>
            <a:r>
              <a:rPr sz="2200" spc="-130" dirty="0">
                <a:latin typeface="Arial"/>
                <a:cs typeface="Arial"/>
              </a:rPr>
              <a:t>Başarılı</a:t>
            </a:r>
            <a:r>
              <a:rPr sz="2200" spc="-15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bir</a:t>
            </a:r>
            <a:r>
              <a:rPr sz="2200" spc="-135" dirty="0">
                <a:latin typeface="Arial"/>
                <a:cs typeface="Arial"/>
              </a:rPr>
              <a:t> </a:t>
            </a:r>
            <a:r>
              <a:rPr sz="2200" spc="-50" dirty="0">
                <a:latin typeface="Arial"/>
                <a:cs typeface="Arial"/>
              </a:rPr>
              <a:t>proje</a:t>
            </a:r>
            <a:r>
              <a:rPr sz="2200" spc="-120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geliştirebilmek</a:t>
            </a:r>
            <a:r>
              <a:rPr sz="2200" spc="-140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için</a:t>
            </a:r>
            <a:r>
              <a:rPr sz="2200" spc="-140" dirty="0">
                <a:latin typeface="Arial"/>
                <a:cs typeface="Arial"/>
              </a:rPr>
              <a:t> </a:t>
            </a:r>
            <a:r>
              <a:rPr sz="2200" spc="-45" dirty="0">
                <a:latin typeface="Arial"/>
                <a:cs typeface="Arial"/>
              </a:rPr>
              <a:t>projenin</a:t>
            </a:r>
            <a:r>
              <a:rPr sz="2200" spc="-1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tüm</a:t>
            </a:r>
            <a:r>
              <a:rPr sz="2200" spc="-114" dirty="0">
                <a:latin typeface="Arial"/>
                <a:cs typeface="Arial"/>
              </a:rPr>
              <a:t> </a:t>
            </a:r>
            <a:r>
              <a:rPr sz="2200" spc="-70" dirty="0">
                <a:latin typeface="Arial"/>
                <a:cs typeface="Arial"/>
              </a:rPr>
              <a:t>resminin</a:t>
            </a:r>
            <a:endParaRPr sz="2200">
              <a:latin typeface="Arial"/>
              <a:cs typeface="Arial"/>
            </a:endParaRPr>
          </a:p>
          <a:p>
            <a:pPr marL="269240">
              <a:lnSpc>
                <a:spcPts val="2510"/>
              </a:lnSpc>
            </a:pPr>
            <a:r>
              <a:rPr sz="2200" spc="-114" dirty="0">
                <a:latin typeface="Arial"/>
                <a:cs typeface="Arial"/>
              </a:rPr>
              <a:t>çıkarılması</a:t>
            </a:r>
            <a:r>
              <a:rPr sz="2200" spc="-140" dirty="0">
                <a:latin typeface="Arial"/>
                <a:cs typeface="Arial"/>
              </a:rPr>
              <a:t> </a:t>
            </a:r>
            <a:r>
              <a:rPr sz="2200" spc="-70" dirty="0">
                <a:latin typeface="Arial"/>
                <a:cs typeface="Arial"/>
              </a:rPr>
              <a:t>işlemi,</a:t>
            </a:r>
            <a:endParaRPr sz="22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260"/>
              </a:spcBef>
              <a:buClr>
                <a:srgbClr val="B1B1B1"/>
              </a:buClr>
              <a:buSzPct val="88636"/>
              <a:buFont typeface="Wingdings"/>
              <a:buChar char=""/>
              <a:tabLst>
                <a:tab pos="269240" algn="l"/>
              </a:tabLst>
            </a:pPr>
            <a:r>
              <a:rPr sz="2200" spc="-105" dirty="0">
                <a:latin typeface="Arial"/>
                <a:cs typeface="Arial"/>
              </a:rPr>
              <a:t>Proje </a:t>
            </a:r>
            <a:r>
              <a:rPr sz="2200" spc="-90" dirty="0">
                <a:latin typeface="Arial"/>
                <a:cs typeface="Arial"/>
              </a:rPr>
              <a:t>planlama </a:t>
            </a:r>
            <a:r>
              <a:rPr sz="2200" spc="-150" dirty="0">
                <a:latin typeface="Arial"/>
                <a:cs typeface="Arial"/>
              </a:rPr>
              <a:t>aşamasında </a:t>
            </a:r>
            <a:r>
              <a:rPr sz="2200" spc="-105" dirty="0">
                <a:latin typeface="Arial"/>
                <a:cs typeface="Arial"/>
              </a:rPr>
              <a:t>yapılan</a:t>
            </a:r>
            <a:r>
              <a:rPr sz="2200" spc="-215" dirty="0">
                <a:latin typeface="Arial"/>
                <a:cs typeface="Arial"/>
              </a:rPr>
              <a:t> </a:t>
            </a:r>
            <a:r>
              <a:rPr sz="2200" spc="-65" dirty="0">
                <a:latin typeface="Arial"/>
                <a:cs typeface="Arial"/>
              </a:rPr>
              <a:t>işlemler</a:t>
            </a:r>
            <a:endParaRPr sz="22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244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sz="1700" spc="-75" dirty="0">
                <a:solidFill>
                  <a:srgbClr val="373086"/>
                </a:solidFill>
                <a:latin typeface="Arial"/>
                <a:cs typeface="Arial"/>
              </a:rPr>
              <a:t>Proje </a:t>
            </a:r>
            <a:r>
              <a:rPr sz="1700" spc="-90" dirty="0">
                <a:solidFill>
                  <a:srgbClr val="373086"/>
                </a:solidFill>
                <a:latin typeface="Arial"/>
                <a:cs typeface="Arial"/>
              </a:rPr>
              <a:t>Kaynaklarının</a:t>
            </a:r>
            <a:r>
              <a:rPr sz="1700" spc="-180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700" spc="-65" dirty="0">
                <a:solidFill>
                  <a:srgbClr val="373086"/>
                </a:solidFill>
                <a:latin typeface="Arial"/>
                <a:cs typeface="Arial"/>
              </a:rPr>
              <a:t>Belirlenmesi</a:t>
            </a:r>
            <a:endParaRPr sz="17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200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sz="1700" spc="-75" dirty="0">
                <a:solidFill>
                  <a:srgbClr val="373086"/>
                </a:solidFill>
                <a:latin typeface="Arial"/>
                <a:cs typeface="Arial"/>
              </a:rPr>
              <a:t>Proje </a:t>
            </a:r>
            <a:r>
              <a:rPr sz="1700" spc="-25" dirty="0">
                <a:solidFill>
                  <a:srgbClr val="373086"/>
                </a:solidFill>
                <a:latin typeface="Arial"/>
                <a:cs typeface="Arial"/>
              </a:rPr>
              <a:t>Maliyetlerinin</a:t>
            </a:r>
            <a:r>
              <a:rPr sz="1700" spc="-13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700" spc="-70" dirty="0">
                <a:solidFill>
                  <a:srgbClr val="373086"/>
                </a:solidFill>
                <a:latin typeface="Arial"/>
                <a:cs typeface="Arial"/>
              </a:rPr>
              <a:t>Kestirilmesi</a:t>
            </a:r>
            <a:endParaRPr sz="17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200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sz="1700" spc="-75" dirty="0">
                <a:solidFill>
                  <a:srgbClr val="373086"/>
                </a:solidFill>
                <a:latin typeface="Arial"/>
                <a:cs typeface="Arial"/>
              </a:rPr>
              <a:t>Proje </a:t>
            </a:r>
            <a:r>
              <a:rPr sz="1700" spc="-105" dirty="0">
                <a:solidFill>
                  <a:srgbClr val="373086"/>
                </a:solidFill>
                <a:latin typeface="Arial"/>
                <a:cs typeface="Arial"/>
              </a:rPr>
              <a:t>Ekip </a:t>
            </a:r>
            <a:r>
              <a:rPr sz="1700" spc="-130" dirty="0">
                <a:solidFill>
                  <a:srgbClr val="373086"/>
                </a:solidFill>
                <a:latin typeface="Arial"/>
                <a:cs typeface="Arial"/>
              </a:rPr>
              <a:t>Yapısının</a:t>
            </a:r>
            <a:r>
              <a:rPr sz="1700" spc="-204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700" spc="-70" dirty="0">
                <a:solidFill>
                  <a:srgbClr val="373086"/>
                </a:solidFill>
                <a:latin typeface="Arial"/>
                <a:cs typeface="Arial"/>
              </a:rPr>
              <a:t>Oluşturulması</a:t>
            </a:r>
            <a:endParaRPr sz="17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200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sz="1700" spc="-55" dirty="0">
                <a:solidFill>
                  <a:srgbClr val="373086"/>
                </a:solidFill>
                <a:latin typeface="Arial"/>
                <a:cs typeface="Arial"/>
              </a:rPr>
              <a:t>Ayrıntılı </a:t>
            </a:r>
            <a:r>
              <a:rPr sz="1700" spc="-75" dirty="0">
                <a:solidFill>
                  <a:srgbClr val="373086"/>
                </a:solidFill>
                <a:latin typeface="Arial"/>
                <a:cs typeface="Arial"/>
              </a:rPr>
              <a:t>Proje </a:t>
            </a:r>
            <a:r>
              <a:rPr sz="1700" spc="-90" dirty="0">
                <a:solidFill>
                  <a:srgbClr val="373086"/>
                </a:solidFill>
                <a:latin typeface="Arial"/>
                <a:cs typeface="Arial"/>
              </a:rPr>
              <a:t>Planının</a:t>
            </a:r>
            <a:r>
              <a:rPr sz="1700" spc="-24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700" spc="-130" dirty="0">
                <a:solidFill>
                  <a:srgbClr val="373086"/>
                </a:solidFill>
                <a:latin typeface="Arial"/>
                <a:cs typeface="Arial"/>
              </a:rPr>
              <a:t>Yapılması</a:t>
            </a:r>
            <a:endParaRPr sz="17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220"/>
              </a:spcBef>
              <a:buClr>
                <a:srgbClr val="CCCC99"/>
              </a:buClr>
              <a:buSzPct val="73529"/>
              <a:buFont typeface="Wingdings"/>
              <a:buChar char=""/>
              <a:tabLst>
                <a:tab pos="571500" algn="l"/>
              </a:tabLst>
            </a:pPr>
            <a:r>
              <a:rPr sz="1700" spc="-60" dirty="0">
                <a:solidFill>
                  <a:srgbClr val="373086"/>
                </a:solidFill>
                <a:latin typeface="Arial"/>
                <a:cs typeface="Arial"/>
              </a:rPr>
              <a:t>Projenin</a:t>
            </a:r>
            <a:r>
              <a:rPr sz="1700" spc="-13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700" spc="-80" dirty="0">
                <a:solidFill>
                  <a:srgbClr val="373086"/>
                </a:solidFill>
                <a:latin typeface="Arial"/>
                <a:cs typeface="Arial"/>
              </a:rPr>
              <a:t>İzlenmesi</a:t>
            </a:r>
            <a:endParaRPr sz="1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CCCC99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69240" marR="78105" indent="-256540">
              <a:lnSpc>
                <a:spcPts val="2380"/>
              </a:lnSpc>
              <a:buClr>
                <a:srgbClr val="B1B1B1"/>
              </a:buClr>
              <a:buSzPct val="88636"/>
              <a:buFont typeface="Wingdings"/>
              <a:buChar char=""/>
              <a:tabLst>
                <a:tab pos="269240" algn="l"/>
              </a:tabLst>
            </a:pPr>
            <a:r>
              <a:rPr sz="2200" spc="-105" dirty="0">
                <a:latin typeface="Arial"/>
                <a:cs typeface="Arial"/>
              </a:rPr>
              <a:t>Proje </a:t>
            </a:r>
            <a:r>
              <a:rPr sz="2200" spc="-85" dirty="0">
                <a:latin typeface="Arial"/>
                <a:cs typeface="Arial"/>
              </a:rPr>
              <a:t>planı </a:t>
            </a:r>
            <a:r>
              <a:rPr sz="2200" spc="-5" dirty="0">
                <a:latin typeface="Arial"/>
                <a:cs typeface="Arial"/>
              </a:rPr>
              <a:t>tüm </a:t>
            </a:r>
            <a:r>
              <a:rPr sz="2200" spc="-50" dirty="0">
                <a:latin typeface="Arial"/>
                <a:cs typeface="Arial"/>
              </a:rPr>
              <a:t>proje </a:t>
            </a:r>
            <a:r>
              <a:rPr sz="2200" spc="-114" dirty="0">
                <a:latin typeface="Arial"/>
                <a:cs typeface="Arial"/>
              </a:rPr>
              <a:t>süresince </a:t>
            </a:r>
            <a:r>
              <a:rPr sz="2200" spc="-75" dirty="0">
                <a:latin typeface="Arial"/>
                <a:cs typeface="Arial"/>
              </a:rPr>
              <a:t>sürekli </a:t>
            </a:r>
            <a:r>
              <a:rPr sz="2200" spc="-90" dirty="0">
                <a:latin typeface="Arial"/>
                <a:cs typeface="Arial"/>
              </a:rPr>
              <a:t>olarak</a:t>
            </a:r>
            <a:r>
              <a:rPr sz="2200" spc="-425" dirty="0">
                <a:latin typeface="Arial"/>
                <a:cs typeface="Arial"/>
              </a:rPr>
              <a:t> </a:t>
            </a:r>
            <a:r>
              <a:rPr sz="2200" spc="-95" dirty="0">
                <a:latin typeface="Arial"/>
                <a:cs typeface="Arial"/>
              </a:rPr>
              <a:t>kullanılacak,  </a:t>
            </a:r>
            <a:r>
              <a:rPr sz="2200" spc="-100" dirty="0">
                <a:latin typeface="Arial"/>
                <a:cs typeface="Arial"/>
              </a:rPr>
              <a:t>güncellenecek </a:t>
            </a:r>
            <a:r>
              <a:rPr sz="2200" spc="-130" dirty="0">
                <a:latin typeface="Arial"/>
                <a:cs typeface="Arial"/>
              </a:rPr>
              <a:t>ve </a:t>
            </a:r>
            <a:r>
              <a:rPr sz="2200" spc="-140" dirty="0">
                <a:latin typeface="Arial"/>
                <a:cs typeface="Arial"/>
              </a:rPr>
              <a:t>gözden </a:t>
            </a:r>
            <a:r>
              <a:rPr sz="2200" spc="-90" dirty="0">
                <a:latin typeface="Arial"/>
                <a:cs typeface="Arial"/>
              </a:rPr>
              <a:t>geçirilecek </a:t>
            </a:r>
            <a:r>
              <a:rPr sz="2200" spc="-10" dirty="0">
                <a:latin typeface="Arial"/>
                <a:cs typeface="Arial"/>
              </a:rPr>
              <a:t>bir</a:t>
            </a:r>
            <a:r>
              <a:rPr sz="2200" spc="-245" dirty="0">
                <a:latin typeface="Arial"/>
                <a:cs typeface="Arial"/>
              </a:rPr>
              <a:t> </a:t>
            </a:r>
            <a:r>
              <a:rPr sz="2200" spc="-95" dirty="0">
                <a:latin typeface="Arial"/>
                <a:cs typeface="Arial"/>
              </a:rPr>
              <a:t>belgedir.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6879" y="3258820"/>
            <a:ext cx="2374900" cy="170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8F0A-C7FA-4F35-ACD9-F64A4B99027D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80" dirty="0"/>
              <a:t>İş </a:t>
            </a:r>
            <a:r>
              <a:rPr spc="-355" dirty="0"/>
              <a:t>Sahibi </a:t>
            </a:r>
            <a:r>
              <a:rPr spc="-305" dirty="0"/>
              <a:t>Proje </a:t>
            </a:r>
            <a:r>
              <a:rPr spc="-380" dirty="0"/>
              <a:t>Ekip</a:t>
            </a:r>
            <a:r>
              <a:rPr spc="-285" dirty="0"/>
              <a:t> </a:t>
            </a:r>
            <a:r>
              <a:rPr spc="-540" dirty="0"/>
              <a:t>Yapısı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40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11412"/>
            <a:ext cx="3448050" cy="25863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7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dirty="0">
                <a:latin typeface="Arial"/>
                <a:cs typeface="Arial"/>
              </a:rPr>
              <a:t>Proje Eşgüdüm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5" dirty="0">
                <a:latin typeface="Arial"/>
                <a:cs typeface="Arial"/>
              </a:rPr>
              <a:t>Kalite Yönetim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4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dirty="0">
                <a:latin typeface="Arial"/>
                <a:cs typeface="Arial"/>
              </a:rPr>
              <a:t>Proje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Ofisi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35" dirty="0">
                <a:latin typeface="Arial"/>
                <a:cs typeface="Arial"/>
              </a:rPr>
              <a:t>Teknik </a:t>
            </a:r>
            <a:r>
              <a:rPr sz="2000" spc="-5" dirty="0">
                <a:latin typeface="Arial"/>
                <a:cs typeface="Arial"/>
              </a:rPr>
              <a:t>Altyapı izleme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35" dirty="0">
                <a:latin typeface="Arial"/>
                <a:cs typeface="Arial"/>
              </a:rPr>
              <a:t>Yazılım </a:t>
            </a:r>
            <a:r>
              <a:rPr sz="2000" spc="-5" dirty="0">
                <a:latin typeface="Arial"/>
                <a:cs typeface="Arial"/>
              </a:rPr>
              <a:t>Üretim İzleme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5" dirty="0">
                <a:latin typeface="Arial"/>
                <a:cs typeface="Arial"/>
              </a:rPr>
              <a:t>Eğitim İzleme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5" dirty="0">
                <a:latin typeface="Arial"/>
                <a:cs typeface="Arial"/>
              </a:rPr>
              <a:t>Kullanıcı </a:t>
            </a:r>
            <a:r>
              <a:rPr sz="2000" dirty="0">
                <a:latin typeface="Arial"/>
                <a:cs typeface="Arial"/>
              </a:rPr>
              <a:t>Eşgüdüm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Birimi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16779" y="2538022"/>
            <a:ext cx="3200400" cy="1473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9AAC-9506-4BDC-970D-F62AC4787AAE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75" dirty="0"/>
              <a:t>Sistem</a:t>
            </a:r>
            <a:r>
              <a:rPr spc="-385" dirty="0"/>
              <a:t> </a:t>
            </a:r>
            <a:r>
              <a:rPr spc="-370" dirty="0"/>
              <a:t>Çözümleme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46579"/>
            <a:ext cx="7217409" cy="3699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spc="-5" dirty="0">
                <a:latin typeface="Arial"/>
                <a:cs typeface="Arial"/>
              </a:rPr>
              <a:t>Üretim sürecinin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15" dirty="0">
                <a:latin typeface="Arial"/>
                <a:cs typeface="Arial"/>
              </a:rPr>
              <a:t>başlangıcıdır.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spc="-40" dirty="0">
                <a:latin typeface="Arial"/>
                <a:cs typeface="Arial"/>
              </a:rPr>
              <a:t>Temel </a:t>
            </a:r>
            <a:r>
              <a:rPr sz="1700" spc="-10" dirty="0">
                <a:latin typeface="Arial"/>
                <a:cs typeface="Arial"/>
              </a:rPr>
              <a:t>olarak </a:t>
            </a:r>
            <a:r>
              <a:rPr sz="1700" dirty="0">
                <a:latin typeface="Arial"/>
                <a:cs typeface="Arial"/>
              </a:rPr>
              <a:t>mevcut sistemin </a:t>
            </a:r>
            <a:r>
              <a:rPr sz="1700" spc="-5" dirty="0">
                <a:latin typeface="Arial"/>
                <a:cs typeface="Arial"/>
              </a:rPr>
              <a:t>nasıl çalıştığını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15" dirty="0">
                <a:latin typeface="Arial"/>
                <a:cs typeface="Arial"/>
              </a:rPr>
              <a:t>araştırır.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spc="-40" dirty="0">
                <a:latin typeface="Arial"/>
                <a:cs typeface="Arial"/>
              </a:rPr>
              <a:t>Temel </a:t>
            </a:r>
            <a:r>
              <a:rPr sz="1700" spc="-10" dirty="0">
                <a:latin typeface="Arial"/>
                <a:cs typeface="Arial"/>
              </a:rPr>
              <a:t>hedef </a:t>
            </a:r>
            <a:r>
              <a:rPr sz="1700" spc="-5" dirty="0">
                <a:latin typeface="Arial"/>
                <a:cs typeface="Arial"/>
              </a:rPr>
              <a:t>gereksinimlerinin</a:t>
            </a:r>
            <a:r>
              <a:rPr sz="1700" spc="4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saptanmasıdır.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dirty="0">
                <a:latin typeface="Arial"/>
                <a:cs typeface="Arial"/>
              </a:rPr>
              <a:t>Mantıksal </a:t>
            </a:r>
            <a:r>
              <a:rPr sz="1700" spc="-5" dirty="0">
                <a:latin typeface="Arial"/>
                <a:cs typeface="Arial"/>
              </a:rPr>
              <a:t>bir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model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dirty="0">
                <a:latin typeface="Arial"/>
                <a:cs typeface="Arial"/>
              </a:rPr>
              <a:t>Mutlaka </a:t>
            </a:r>
            <a:r>
              <a:rPr sz="1700" spc="-5" dirty="0">
                <a:latin typeface="Arial"/>
                <a:cs typeface="Arial"/>
              </a:rPr>
              <a:t>bir </a:t>
            </a:r>
            <a:r>
              <a:rPr sz="1700" spc="-10" dirty="0">
                <a:latin typeface="Arial"/>
                <a:cs typeface="Arial"/>
              </a:rPr>
              <a:t>model/yöntem </a:t>
            </a:r>
            <a:r>
              <a:rPr sz="1700" dirty="0">
                <a:latin typeface="Arial"/>
                <a:cs typeface="Arial"/>
              </a:rPr>
              <a:t>kullanma </a:t>
            </a:r>
            <a:r>
              <a:rPr sz="1700" spc="-10" dirty="0">
                <a:latin typeface="Arial"/>
                <a:cs typeface="Arial"/>
              </a:rPr>
              <a:t>zorunluluğu</a:t>
            </a:r>
            <a:r>
              <a:rPr sz="1700" spc="9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vardır.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B1B1B1"/>
              </a:buClr>
              <a:buFont typeface="Wingdings"/>
              <a:buChar char=""/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spc="-5" dirty="0">
                <a:latin typeface="Arial"/>
                <a:cs typeface="Arial"/>
              </a:rPr>
              <a:t>Yöntemler; veri </a:t>
            </a:r>
            <a:r>
              <a:rPr sz="1700" dirty="0">
                <a:latin typeface="Arial"/>
                <a:cs typeface="Arial"/>
              </a:rPr>
              <a:t>modelleme ve </a:t>
            </a:r>
            <a:r>
              <a:rPr sz="1700" spc="-5" dirty="0">
                <a:latin typeface="Arial"/>
                <a:cs typeface="Arial"/>
              </a:rPr>
              <a:t>süreç </a:t>
            </a:r>
            <a:r>
              <a:rPr sz="1700" dirty="0">
                <a:latin typeface="Arial"/>
                <a:cs typeface="Arial"/>
              </a:rPr>
              <a:t>modelleme olmak </a:t>
            </a:r>
            <a:r>
              <a:rPr sz="1700" spc="-15" dirty="0">
                <a:latin typeface="Arial"/>
                <a:cs typeface="Arial"/>
              </a:rPr>
              <a:t>üzere </a:t>
            </a:r>
            <a:r>
              <a:rPr sz="1700" spc="-5" dirty="0">
                <a:latin typeface="Arial"/>
                <a:cs typeface="Arial"/>
              </a:rPr>
              <a:t>ikiye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ayrılır.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B1B1B1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spc="-5" dirty="0">
                <a:latin typeface="Arial"/>
                <a:cs typeface="Arial"/>
              </a:rPr>
              <a:t>Çözümleme değişik açılardan</a:t>
            </a:r>
            <a:r>
              <a:rPr sz="1700" spc="60" dirty="0">
                <a:latin typeface="Arial"/>
                <a:cs typeface="Arial"/>
              </a:rPr>
              <a:t> </a:t>
            </a:r>
            <a:r>
              <a:rPr sz="1700" spc="-15" dirty="0">
                <a:latin typeface="Arial"/>
                <a:cs typeface="Arial"/>
              </a:rPr>
              <a:t>değerlendirilir.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698E-6B0C-45E2-952C-95CC6A9A1E45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15" dirty="0"/>
              <a:t>Gereksinim</a:t>
            </a:r>
            <a:r>
              <a:rPr spc="-330" dirty="0"/>
              <a:t> </a:t>
            </a:r>
            <a:r>
              <a:rPr spc="-265" dirty="0"/>
              <a:t>Nedir?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46579"/>
            <a:ext cx="7513320" cy="395414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69240" marR="257175" indent="-256540">
              <a:lnSpc>
                <a:spcPts val="1839"/>
              </a:lnSpc>
              <a:spcBef>
                <a:spcPts val="325"/>
              </a:spcBef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dirty="0">
                <a:latin typeface="Arial"/>
                <a:cs typeface="Arial"/>
              </a:rPr>
              <a:t>Sistemin </a:t>
            </a:r>
            <a:r>
              <a:rPr sz="1700" spc="-5" dirty="0">
                <a:latin typeface="Arial"/>
                <a:cs typeface="Arial"/>
              </a:rPr>
              <a:t>amaçlarını </a:t>
            </a:r>
            <a:r>
              <a:rPr sz="1700" spc="-15" dirty="0">
                <a:latin typeface="Arial"/>
                <a:cs typeface="Arial"/>
              </a:rPr>
              <a:t>yerine </a:t>
            </a:r>
            <a:r>
              <a:rPr sz="1700" spc="-5" dirty="0">
                <a:latin typeface="Arial"/>
                <a:cs typeface="Arial"/>
              </a:rPr>
              <a:t>getirme </a:t>
            </a:r>
            <a:r>
              <a:rPr sz="1700" spc="-10" dirty="0">
                <a:latin typeface="Arial"/>
                <a:cs typeface="Arial"/>
              </a:rPr>
              <a:t>yeteneği </a:t>
            </a:r>
            <a:r>
              <a:rPr sz="1700" spc="-5" dirty="0">
                <a:latin typeface="Arial"/>
                <a:cs typeface="Arial"/>
              </a:rPr>
              <a:t>olan bir </a:t>
            </a:r>
            <a:r>
              <a:rPr sz="1700" spc="-10" dirty="0">
                <a:latin typeface="Arial"/>
                <a:cs typeface="Arial"/>
              </a:rPr>
              <a:t>özellik </a:t>
            </a:r>
            <a:r>
              <a:rPr sz="1700" spc="-20" dirty="0">
                <a:latin typeface="Arial"/>
                <a:cs typeface="Arial"/>
              </a:rPr>
              <a:t>ya </a:t>
            </a:r>
            <a:r>
              <a:rPr sz="1700" spc="-5" dirty="0">
                <a:latin typeface="Arial"/>
                <a:cs typeface="Arial"/>
              </a:rPr>
              <a:t>da belirtim  </a:t>
            </a:r>
            <a:r>
              <a:rPr sz="1700" spc="-10" dirty="0">
                <a:latin typeface="Arial"/>
                <a:cs typeface="Arial"/>
              </a:rPr>
              <a:t>olarak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tanımlanmaktadır.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marL="269240" marR="739140" indent="-256540">
              <a:lnSpc>
                <a:spcPts val="1820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spc="-5" dirty="0">
                <a:latin typeface="Arial"/>
                <a:cs typeface="Arial"/>
              </a:rPr>
              <a:t>Gereksinim </a:t>
            </a:r>
            <a:r>
              <a:rPr sz="1700" dirty="0">
                <a:latin typeface="Arial"/>
                <a:cs typeface="Arial"/>
              </a:rPr>
              <a:t>sistemin </a:t>
            </a:r>
            <a:r>
              <a:rPr sz="1700" spc="-15" dirty="0">
                <a:latin typeface="Arial"/>
                <a:cs typeface="Arial"/>
              </a:rPr>
              <a:t>yada </a:t>
            </a:r>
            <a:r>
              <a:rPr sz="1700" spc="-5" dirty="0">
                <a:latin typeface="Arial"/>
                <a:cs typeface="Arial"/>
              </a:rPr>
              <a:t>işlevlerinin nasıl </a:t>
            </a:r>
            <a:r>
              <a:rPr sz="1700" spc="-15" dirty="0">
                <a:latin typeface="Arial"/>
                <a:cs typeface="Arial"/>
              </a:rPr>
              <a:t>yerine </a:t>
            </a:r>
            <a:r>
              <a:rPr sz="1700" spc="-5" dirty="0">
                <a:latin typeface="Arial"/>
                <a:cs typeface="Arial"/>
              </a:rPr>
              <a:t>getirileceği ile ilgili  </a:t>
            </a:r>
            <a:r>
              <a:rPr sz="1700" spc="-20" dirty="0">
                <a:latin typeface="Arial"/>
                <a:cs typeface="Arial"/>
              </a:rPr>
              <a:t>değildir. </a:t>
            </a:r>
            <a:r>
              <a:rPr sz="1700" b="1" spc="-5" dirty="0">
                <a:solidFill>
                  <a:srgbClr val="C00000"/>
                </a:solidFill>
                <a:latin typeface="Arial"/>
                <a:cs typeface="Arial"/>
              </a:rPr>
              <a:t>Ne </a:t>
            </a:r>
            <a:r>
              <a:rPr sz="1700" b="1" dirty="0">
                <a:solidFill>
                  <a:srgbClr val="C00000"/>
                </a:solidFill>
                <a:latin typeface="Arial"/>
                <a:cs typeface="Arial"/>
              </a:rPr>
              <a:t>olduğu ile</a:t>
            </a:r>
            <a:r>
              <a:rPr sz="1700" b="1" spc="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C00000"/>
                </a:solidFill>
                <a:latin typeface="Arial"/>
                <a:cs typeface="Arial"/>
              </a:rPr>
              <a:t>ilgilidir.</a:t>
            </a:r>
            <a:endParaRPr sz="17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108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400" spc="-5" dirty="0">
                <a:latin typeface="Arial"/>
                <a:cs typeface="Arial"/>
              </a:rPr>
              <a:t>hangi veri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tabanı,</a:t>
            </a:r>
            <a:endParaRPr sz="14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18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400" spc="-5" dirty="0">
                <a:latin typeface="Arial"/>
                <a:cs typeface="Arial"/>
              </a:rPr>
              <a:t>hangi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tablolar,</a:t>
            </a:r>
            <a:endParaRPr sz="14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160"/>
              </a:spcBef>
              <a:buClr>
                <a:srgbClr val="C00000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400" spc="-5" dirty="0">
                <a:latin typeface="Arial"/>
                <a:cs typeface="Arial"/>
              </a:rPr>
              <a:t>ne </a:t>
            </a:r>
            <a:r>
              <a:rPr sz="1400" dirty="0">
                <a:latin typeface="Arial"/>
                <a:cs typeface="Arial"/>
              </a:rPr>
              <a:t>kadar bellek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kullanılıyor,</a:t>
            </a:r>
            <a:endParaRPr sz="14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200"/>
              </a:spcBef>
            </a:pPr>
            <a:r>
              <a:rPr sz="1700" spc="-10" dirty="0">
                <a:latin typeface="Arial"/>
                <a:cs typeface="Arial"/>
              </a:rPr>
              <a:t>bunlar </a:t>
            </a:r>
            <a:r>
              <a:rPr sz="1700" spc="-5" dirty="0">
                <a:latin typeface="Arial"/>
                <a:cs typeface="Arial"/>
              </a:rPr>
              <a:t>tasarım </a:t>
            </a:r>
            <a:r>
              <a:rPr sz="1700" dirty="0">
                <a:latin typeface="Arial"/>
                <a:cs typeface="Arial"/>
              </a:rPr>
              <a:t>ve </a:t>
            </a:r>
            <a:r>
              <a:rPr sz="1700" spc="-5" dirty="0">
                <a:latin typeface="Arial"/>
                <a:cs typeface="Arial"/>
              </a:rPr>
              <a:t>gerçekleştirim aşamasında ele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alınır.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269240" indent="-256540">
              <a:lnSpc>
                <a:spcPts val="1939"/>
              </a:lnSpc>
              <a:buClr>
                <a:srgbClr val="B1B1B1"/>
              </a:buClr>
              <a:buSzPct val="91176"/>
              <a:buFont typeface="Wingdings"/>
              <a:buChar char=""/>
              <a:tabLst>
                <a:tab pos="269240" algn="l"/>
              </a:tabLst>
            </a:pPr>
            <a:r>
              <a:rPr sz="1700" dirty="0">
                <a:latin typeface="Arial"/>
                <a:cs typeface="Arial"/>
              </a:rPr>
              <a:t>Gereksinim, kullanıcı ve tasarımcı </a:t>
            </a:r>
            <a:r>
              <a:rPr sz="1700" spc="-20" dirty="0">
                <a:latin typeface="Arial"/>
                <a:cs typeface="Arial"/>
              </a:rPr>
              <a:t>ya </a:t>
            </a:r>
            <a:r>
              <a:rPr sz="1700" spc="-5" dirty="0">
                <a:latin typeface="Arial"/>
                <a:cs typeface="Arial"/>
              </a:rPr>
              <a:t>da </a:t>
            </a:r>
            <a:r>
              <a:rPr sz="1700" spc="-15" dirty="0">
                <a:latin typeface="Arial"/>
                <a:cs typeface="Arial"/>
              </a:rPr>
              <a:t>yazılım </a:t>
            </a:r>
            <a:r>
              <a:rPr sz="1700" spc="-5" dirty="0">
                <a:latin typeface="Arial"/>
                <a:cs typeface="Arial"/>
              </a:rPr>
              <a:t>mühendisi ile ilgili </a:t>
            </a:r>
            <a:r>
              <a:rPr sz="1700" spc="-10" dirty="0">
                <a:latin typeface="Arial"/>
                <a:cs typeface="Arial"/>
              </a:rPr>
              <a:t>olarak</a:t>
            </a:r>
            <a:r>
              <a:rPr sz="1700" spc="7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iki</a:t>
            </a:r>
            <a:endParaRPr sz="1700">
              <a:latin typeface="Arial"/>
              <a:cs typeface="Arial"/>
            </a:endParaRPr>
          </a:p>
          <a:p>
            <a:pPr marL="269240">
              <a:lnSpc>
                <a:spcPts val="1830"/>
              </a:lnSpc>
            </a:pPr>
            <a:r>
              <a:rPr sz="1700" dirty="0">
                <a:latin typeface="Arial"/>
                <a:cs typeface="Arial"/>
              </a:rPr>
              <a:t>amaca </a:t>
            </a:r>
            <a:r>
              <a:rPr sz="1700" spc="-10" dirty="0">
                <a:latin typeface="Arial"/>
                <a:cs typeface="Arial"/>
              </a:rPr>
              <a:t>yönelik </a:t>
            </a:r>
            <a:r>
              <a:rPr sz="1700" spc="-5" dirty="0">
                <a:latin typeface="Arial"/>
                <a:cs typeface="Arial"/>
              </a:rPr>
              <a:t>olacak </a:t>
            </a:r>
            <a:r>
              <a:rPr sz="1700" dirty="0">
                <a:latin typeface="Arial"/>
                <a:cs typeface="Arial"/>
              </a:rPr>
              <a:t>biçimde</a:t>
            </a:r>
            <a:r>
              <a:rPr sz="1700" spc="4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tanımlanmalıdır;</a:t>
            </a:r>
            <a:endParaRPr sz="1700">
              <a:latin typeface="Arial"/>
              <a:cs typeface="Arial"/>
            </a:endParaRPr>
          </a:p>
          <a:p>
            <a:pPr marL="396240" marR="545465" indent="-182880">
              <a:lnSpc>
                <a:spcPct val="79400"/>
              </a:lnSpc>
              <a:spcBef>
                <a:spcPts val="315"/>
              </a:spcBef>
              <a:buClr>
                <a:srgbClr val="1CACE3"/>
              </a:buClr>
              <a:buFont typeface="Arial"/>
              <a:buChar char="◦"/>
              <a:tabLst>
                <a:tab pos="396240" algn="l"/>
              </a:tabLst>
            </a:pPr>
            <a:r>
              <a:rPr sz="1700" b="1" spc="-114" dirty="0">
                <a:solidFill>
                  <a:srgbClr val="404040"/>
                </a:solidFill>
                <a:latin typeface="Trebuchet MS"/>
                <a:cs typeface="Trebuchet MS"/>
              </a:rPr>
              <a:t>Kullanıcılar, </a:t>
            </a:r>
            <a:r>
              <a:rPr sz="1700" spc="-55" dirty="0">
                <a:solidFill>
                  <a:srgbClr val="404040"/>
                </a:solidFill>
                <a:latin typeface="Arial"/>
                <a:cs typeface="Arial"/>
              </a:rPr>
              <a:t>geliştirilecek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sistemin </a:t>
            </a:r>
            <a:r>
              <a:rPr sz="1700" spc="-80" dirty="0">
                <a:solidFill>
                  <a:srgbClr val="404040"/>
                </a:solidFill>
                <a:latin typeface="Arial"/>
                <a:cs typeface="Arial"/>
              </a:rPr>
              <a:t>amaçları </a:t>
            </a:r>
            <a:r>
              <a:rPr sz="1700" spc="-50" dirty="0">
                <a:solidFill>
                  <a:srgbClr val="404040"/>
                </a:solidFill>
                <a:latin typeface="Arial"/>
                <a:cs typeface="Arial"/>
              </a:rPr>
              <a:t>istenilen </a:t>
            </a:r>
            <a:r>
              <a:rPr sz="1700" spc="-65" dirty="0">
                <a:solidFill>
                  <a:srgbClr val="404040"/>
                </a:solidFill>
                <a:latin typeface="Arial"/>
                <a:cs typeface="Arial"/>
              </a:rPr>
              <a:t>ölçüde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tanımlanmış</a:t>
            </a:r>
            <a:r>
              <a:rPr sz="1700" spc="-3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5" dirty="0">
                <a:solidFill>
                  <a:srgbClr val="404040"/>
                </a:solidFill>
                <a:latin typeface="Arial"/>
                <a:cs typeface="Arial"/>
              </a:rPr>
              <a:t>mı  </a:t>
            </a:r>
            <a:r>
              <a:rPr sz="1700" spc="-90" dirty="0">
                <a:solidFill>
                  <a:srgbClr val="404040"/>
                </a:solidFill>
                <a:latin typeface="Arial"/>
                <a:cs typeface="Arial"/>
              </a:rPr>
              <a:t>sorusuna </a:t>
            </a:r>
            <a:r>
              <a:rPr sz="1700" spc="-55" dirty="0">
                <a:solidFill>
                  <a:srgbClr val="404040"/>
                </a:solidFill>
                <a:latin typeface="Arial"/>
                <a:cs typeface="Arial"/>
              </a:rPr>
              <a:t>yanıt</a:t>
            </a:r>
            <a:r>
              <a:rPr sz="1700" spc="-1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5" dirty="0">
                <a:solidFill>
                  <a:srgbClr val="404040"/>
                </a:solidFill>
                <a:latin typeface="Arial"/>
                <a:cs typeface="Arial"/>
              </a:rPr>
              <a:t>ararken,</a:t>
            </a:r>
            <a:endParaRPr sz="1700">
              <a:latin typeface="Arial"/>
              <a:cs typeface="Arial"/>
            </a:endParaRPr>
          </a:p>
          <a:p>
            <a:pPr marL="396240" indent="-182880">
              <a:lnSpc>
                <a:spcPct val="100000"/>
              </a:lnSpc>
              <a:spcBef>
                <a:spcPts val="200"/>
              </a:spcBef>
              <a:buClr>
                <a:srgbClr val="1CACE3"/>
              </a:buClr>
              <a:buFont typeface="Arial"/>
              <a:buChar char="◦"/>
              <a:tabLst>
                <a:tab pos="396240" algn="l"/>
              </a:tabLst>
            </a:pPr>
            <a:r>
              <a:rPr sz="1700" b="1" spc="-110" dirty="0">
                <a:solidFill>
                  <a:srgbClr val="404040"/>
                </a:solidFill>
                <a:latin typeface="Trebuchet MS"/>
                <a:cs typeface="Trebuchet MS"/>
              </a:rPr>
              <a:t>Tasarımcılar </a:t>
            </a:r>
            <a:r>
              <a:rPr sz="1700" spc="-95" dirty="0">
                <a:solidFill>
                  <a:srgbClr val="404040"/>
                </a:solidFill>
                <a:latin typeface="Arial"/>
                <a:cs typeface="Arial"/>
              </a:rPr>
              <a:t>ise </a:t>
            </a:r>
            <a:r>
              <a:rPr sz="1700" spc="-60" dirty="0">
                <a:solidFill>
                  <a:srgbClr val="404040"/>
                </a:solidFill>
                <a:latin typeface="Arial"/>
                <a:cs typeface="Arial"/>
              </a:rPr>
              <a:t>gereksinimlerin </a:t>
            </a:r>
            <a:r>
              <a:rPr sz="1700" spc="-80" dirty="0">
                <a:solidFill>
                  <a:srgbClr val="404040"/>
                </a:solidFill>
                <a:latin typeface="Arial"/>
                <a:cs typeface="Arial"/>
              </a:rPr>
              <a:t>tasarıma </a:t>
            </a:r>
            <a:r>
              <a:rPr sz="1700" spc="-45" dirty="0">
                <a:solidFill>
                  <a:srgbClr val="404040"/>
                </a:solidFill>
                <a:latin typeface="Arial"/>
                <a:cs typeface="Arial"/>
              </a:rPr>
              <a:t>dönüştürülebilme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uygunluğunu</a:t>
            </a:r>
            <a:r>
              <a:rPr sz="1700" spc="-3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700" spc="-70" dirty="0">
                <a:solidFill>
                  <a:srgbClr val="404040"/>
                </a:solidFill>
                <a:latin typeface="Arial"/>
                <a:cs typeface="Arial"/>
              </a:rPr>
              <a:t>ararlar.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3E9F-34DA-4AFC-BE21-2EF94C023CC2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15" dirty="0"/>
              <a:t>Gereksinim</a:t>
            </a:r>
            <a:r>
              <a:rPr spc="-340" dirty="0"/>
              <a:t> </a:t>
            </a:r>
            <a:r>
              <a:rPr spc="-250" dirty="0"/>
              <a:t>Çeşitleri	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43</a:t>
            </a:fld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789940" y="2054860"/>
            <a:ext cx="1676400" cy="1402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6017" y="2533650"/>
            <a:ext cx="90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820">
              <a:lnSpc>
                <a:spcPct val="100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FFFFFF"/>
                </a:solidFill>
                <a:latin typeface="Trebuchet MS"/>
                <a:cs typeface="Trebuchet MS"/>
              </a:rPr>
              <a:t>İşlevsel  </a:t>
            </a:r>
            <a:r>
              <a:rPr sz="1200" b="1" spc="-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200" b="1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-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b="1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-10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200" b="1" spc="-55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1200" b="1" spc="-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b="1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b="1" spc="-60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sz="1200" b="1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-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7859" y="4023359"/>
            <a:ext cx="1808479" cy="1399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2200" y="4410392"/>
            <a:ext cx="9074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FFFFFF"/>
                </a:solidFill>
                <a:latin typeface="Trebuchet MS"/>
                <a:cs typeface="Trebuchet MS"/>
              </a:rPr>
              <a:t>İşlevsel  Olmayan  </a:t>
            </a:r>
            <a:r>
              <a:rPr sz="1200" b="1" spc="-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200" b="1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-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b="1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-10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200" b="1" spc="-55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1200" b="1" spc="-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b="1" spc="-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200" b="1" spc="-60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sz="1200" b="1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-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03879" y="1948179"/>
            <a:ext cx="4805680" cy="1783080"/>
          </a:xfrm>
          <a:custGeom>
            <a:avLst/>
            <a:gdLst/>
            <a:ahLst/>
            <a:cxnLst/>
            <a:rect l="l" t="t" r="r" b="b"/>
            <a:pathLst>
              <a:path w="4805680" h="1783079">
                <a:moveTo>
                  <a:pt x="0" y="297180"/>
                </a:moveTo>
                <a:lnTo>
                  <a:pt x="3890" y="248986"/>
                </a:lnTo>
                <a:lnTo>
                  <a:pt x="15154" y="203265"/>
                </a:lnTo>
                <a:lnTo>
                  <a:pt x="33179" y="160628"/>
                </a:lnTo>
                <a:lnTo>
                  <a:pt x="57351" y="121688"/>
                </a:lnTo>
                <a:lnTo>
                  <a:pt x="87058" y="87058"/>
                </a:lnTo>
                <a:lnTo>
                  <a:pt x="121688" y="57351"/>
                </a:lnTo>
                <a:lnTo>
                  <a:pt x="160628" y="33179"/>
                </a:lnTo>
                <a:lnTo>
                  <a:pt x="203265" y="15154"/>
                </a:lnTo>
                <a:lnTo>
                  <a:pt x="248986" y="3890"/>
                </a:lnTo>
                <a:lnTo>
                  <a:pt x="297180" y="0"/>
                </a:lnTo>
                <a:lnTo>
                  <a:pt x="4508500" y="0"/>
                </a:lnTo>
                <a:lnTo>
                  <a:pt x="4556693" y="3890"/>
                </a:lnTo>
                <a:lnTo>
                  <a:pt x="4602414" y="15154"/>
                </a:lnTo>
                <a:lnTo>
                  <a:pt x="4645051" y="33179"/>
                </a:lnTo>
                <a:lnTo>
                  <a:pt x="4683991" y="57351"/>
                </a:lnTo>
                <a:lnTo>
                  <a:pt x="4718621" y="87058"/>
                </a:lnTo>
                <a:lnTo>
                  <a:pt x="4748328" y="121688"/>
                </a:lnTo>
                <a:lnTo>
                  <a:pt x="4772500" y="160628"/>
                </a:lnTo>
                <a:lnTo>
                  <a:pt x="4790525" y="203265"/>
                </a:lnTo>
                <a:lnTo>
                  <a:pt x="4801789" y="248986"/>
                </a:lnTo>
                <a:lnTo>
                  <a:pt x="4805680" y="297180"/>
                </a:lnTo>
                <a:lnTo>
                  <a:pt x="4805680" y="1485900"/>
                </a:lnTo>
                <a:lnTo>
                  <a:pt x="4801789" y="1534093"/>
                </a:lnTo>
                <a:lnTo>
                  <a:pt x="4790525" y="1579814"/>
                </a:lnTo>
                <a:lnTo>
                  <a:pt x="4772500" y="1622451"/>
                </a:lnTo>
                <a:lnTo>
                  <a:pt x="4748328" y="1661391"/>
                </a:lnTo>
                <a:lnTo>
                  <a:pt x="4718621" y="1696021"/>
                </a:lnTo>
                <a:lnTo>
                  <a:pt x="4683991" y="1725728"/>
                </a:lnTo>
                <a:lnTo>
                  <a:pt x="4645051" y="1749900"/>
                </a:lnTo>
                <a:lnTo>
                  <a:pt x="4602414" y="1767925"/>
                </a:lnTo>
                <a:lnTo>
                  <a:pt x="4556693" y="1779189"/>
                </a:lnTo>
                <a:lnTo>
                  <a:pt x="4508500" y="1783080"/>
                </a:lnTo>
                <a:lnTo>
                  <a:pt x="297180" y="1783080"/>
                </a:lnTo>
                <a:lnTo>
                  <a:pt x="248986" y="1779189"/>
                </a:lnTo>
                <a:lnTo>
                  <a:pt x="203265" y="1767925"/>
                </a:lnTo>
                <a:lnTo>
                  <a:pt x="160628" y="1749900"/>
                </a:lnTo>
                <a:lnTo>
                  <a:pt x="121688" y="1725728"/>
                </a:lnTo>
                <a:lnTo>
                  <a:pt x="87058" y="1696021"/>
                </a:lnTo>
                <a:lnTo>
                  <a:pt x="57351" y="1661391"/>
                </a:lnTo>
                <a:lnTo>
                  <a:pt x="33179" y="1622451"/>
                </a:lnTo>
                <a:lnTo>
                  <a:pt x="15154" y="1579814"/>
                </a:lnTo>
                <a:lnTo>
                  <a:pt x="3890" y="1534093"/>
                </a:lnTo>
                <a:lnTo>
                  <a:pt x="0" y="1485900"/>
                </a:lnTo>
                <a:lnTo>
                  <a:pt x="0" y="297180"/>
                </a:lnTo>
                <a:close/>
              </a:path>
            </a:pathLst>
          </a:custGeom>
          <a:ln w="1524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69615" y="1994915"/>
            <a:ext cx="40227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5900">
              <a:lnSpc>
                <a:spcPct val="100000"/>
              </a:lnSpc>
              <a:spcBef>
                <a:spcPts val="100"/>
              </a:spcBef>
              <a:buChar char="•"/>
              <a:tabLst>
                <a:tab pos="227965" algn="l"/>
                <a:tab pos="228600" algn="l"/>
              </a:tabLst>
            </a:pPr>
            <a:r>
              <a:rPr sz="1200" spc="-80" dirty="0">
                <a:latin typeface="Arial"/>
                <a:cs typeface="Arial"/>
              </a:rPr>
              <a:t>Sistem </a:t>
            </a:r>
            <a:r>
              <a:rPr sz="1200" spc="-20" dirty="0">
                <a:latin typeface="Arial"/>
                <a:cs typeface="Arial"/>
              </a:rPr>
              <a:t>ile </a:t>
            </a:r>
            <a:r>
              <a:rPr sz="1200" spc="-65" dirty="0">
                <a:latin typeface="Arial"/>
                <a:cs typeface="Arial"/>
              </a:rPr>
              <a:t>çevresi </a:t>
            </a:r>
            <a:r>
              <a:rPr sz="1200" spc="-60" dirty="0">
                <a:latin typeface="Arial"/>
                <a:cs typeface="Arial"/>
              </a:rPr>
              <a:t>arasındaki </a:t>
            </a:r>
            <a:r>
              <a:rPr sz="1200" spc="-20" dirty="0">
                <a:latin typeface="Arial"/>
                <a:cs typeface="Arial"/>
              </a:rPr>
              <a:t>iletişimi </a:t>
            </a:r>
            <a:r>
              <a:rPr sz="1200" spc="-35" dirty="0">
                <a:latin typeface="Arial"/>
                <a:cs typeface="Arial"/>
              </a:rPr>
              <a:t>belirleyen </a:t>
            </a:r>
            <a:r>
              <a:rPr sz="1200" spc="-50" dirty="0">
                <a:latin typeface="Arial"/>
                <a:cs typeface="Arial"/>
              </a:rPr>
              <a:t>gereksinimler  </a:t>
            </a:r>
            <a:r>
              <a:rPr sz="1200" spc="-60" dirty="0">
                <a:latin typeface="Arial"/>
                <a:cs typeface="Arial"/>
              </a:rPr>
              <a:t>işlevsel </a:t>
            </a:r>
            <a:r>
              <a:rPr sz="1200" spc="-55" dirty="0">
                <a:latin typeface="Arial"/>
                <a:cs typeface="Arial"/>
              </a:rPr>
              <a:t>gereksinim </a:t>
            </a:r>
            <a:r>
              <a:rPr sz="1200" spc="-45" dirty="0">
                <a:latin typeface="Arial"/>
                <a:cs typeface="Arial"/>
              </a:rPr>
              <a:t>olarak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tanımlanır.</a:t>
            </a:r>
            <a:endParaRPr sz="1200">
              <a:latin typeface="Arial"/>
              <a:cs typeface="Arial"/>
            </a:endParaRPr>
          </a:p>
          <a:p>
            <a:pPr marL="228600" marR="285750" indent="-215900">
              <a:lnSpc>
                <a:spcPct val="100000"/>
              </a:lnSpc>
              <a:buChar char="•"/>
              <a:tabLst>
                <a:tab pos="227965" algn="l"/>
                <a:tab pos="228600" algn="l"/>
              </a:tabLst>
            </a:pPr>
            <a:r>
              <a:rPr sz="1200" spc="-65" dirty="0">
                <a:latin typeface="Arial"/>
                <a:cs typeface="Arial"/>
              </a:rPr>
              <a:t>İşlevsel </a:t>
            </a:r>
            <a:r>
              <a:rPr sz="1200" spc="-50" dirty="0">
                <a:latin typeface="Arial"/>
                <a:cs typeface="Arial"/>
              </a:rPr>
              <a:t>gereksinimler </a:t>
            </a:r>
            <a:r>
              <a:rPr sz="1200" spc="-70" dirty="0">
                <a:latin typeface="Arial"/>
                <a:cs typeface="Arial"/>
              </a:rPr>
              <a:t>ayrıca </a:t>
            </a:r>
            <a:r>
              <a:rPr sz="1200" spc="-50" dirty="0">
                <a:latin typeface="Arial"/>
                <a:cs typeface="Arial"/>
              </a:rPr>
              <a:t>sistemin </a:t>
            </a:r>
            <a:r>
              <a:rPr sz="1200" spc="-45" dirty="0">
                <a:latin typeface="Arial"/>
                <a:cs typeface="Arial"/>
              </a:rPr>
              <a:t>herhangi </a:t>
            </a:r>
            <a:r>
              <a:rPr sz="1200" spc="-5" dirty="0">
                <a:latin typeface="Arial"/>
                <a:cs typeface="Arial"/>
              </a:rPr>
              <a:t>bir </a:t>
            </a:r>
            <a:r>
              <a:rPr sz="1200" spc="-25" dirty="0">
                <a:latin typeface="Arial"/>
                <a:cs typeface="Arial"/>
              </a:rPr>
              <a:t>durum  </a:t>
            </a:r>
            <a:r>
              <a:rPr sz="1200" spc="-70" dirty="0">
                <a:latin typeface="Arial"/>
                <a:cs typeface="Arial"/>
              </a:rPr>
              <a:t>karşısındaki </a:t>
            </a:r>
            <a:r>
              <a:rPr sz="1200" spc="-65" dirty="0">
                <a:latin typeface="Arial"/>
                <a:cs typeface="Arial"/>
              </a:rPr>
              <a:t>davranışını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belirler..</a:t>
            </a:r>
            <a:endParaRPr sz="12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buChar char="•"/>
              <a:tabLst>
                <a:tab pos="227965" algn="l"/>
                <a:tab pos="228600" algn="l"/>
              </a:tabLst>
            </a:pPr>
            <a:r>
              <a:rPr sz="1200" spc="-45" dirty="0">
                <a:latin typeface="Arial"/>
                <a:cs typeface="Arial"/>
              </a:rPr>
              <a:t>Ör: </a:t>
            </a:r>
            <a:r>
              <a:rPr sz="1200" spc="-75" dirty="0">
                <a:latin typeface="Arial"/>
                <a:cs typeface="Arial"/>
              </a:rPr>
              <a:t>Maaş </a:t>
            </a:r>
            <a:r>
              <a:rPr sz="1200" spc="-60" dirty="0">
                <a:latin typeface="Arial"/>
                <a:cs typeface="Arial"/>
              </a:rPr>
              <a:t>çeki </a:t>
            </a:r>
            <a:r>
              <a:rPr sz="1200" spc="-55" dirty="0">
                <a:latin typeface="Arial"/>
                <a:cs typeface="Arial"/>
              </a:rPr>
              <a:t>hazırlama da, </a:t>
            </a:r>
            <a:r>
              <a:rPr sz="1200" spc="-60" dirty="0">
                <a:latin typeface="Arial"/>
                <a:cs typeface="Arial"/>
              </a:rPr>
              <a:t>işlevsel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gereksinimler;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12515" y="2909570"/>
            <a:ext cx="3498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Char char="•"/>
              <a:tabLst>
                <a:tab pos="227965" algn="l"/>
                <a:tab pos="228600" algn="l"/>
              </a:tabLst>
            </a:pPr>
            <a:r>
              <a:rPr sz="1200" spc="-75" dirty="0">
                <a:latin typeface="Arial"/>
                <a:cs typeface="Arial"/>
              </a:rPr>
              <a:t>Maaş </a:t>
            </a:r>
            <a:r>
              <a:rPr sz="1200" spc="-40" dirty="0">
                <a:latin typeface="Arial"/>
                <a:cs typeface="Arial"/>
              </a:rPr>
              <a:t>çekinin </a:t>
            </a:r>
            <a:r>
              <a:rPr sz="1200" spc="-55" dirty="0">
                <a:latin typeface="Arial"/>
                <a:cs typeface="Arial"/>
              </a:rPr>
              <a:t>ne </a:t>
            </a:r>
            <a:r>
              <a:rPr sz="1200" spc="-80" dirty="0">
                <a:latin typeface="Arial"/>
                <a:cs typeface="Arial"/>
              </a:rPr>
              <a:t>zaman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70" dirty="0">
                <a:latin typeface="Arial"/>
                <a:cs typeface="Arial"/>
              </a:rPr>
              <a:t>hazırlanacağı,</a:t>
            </a:r>
            <a:endParaRPr sz="12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buChar char="•"/>
              <a:tabLst>
                <a:tab pos="227965" algn="l"/>
                <a:tab pos="228600" algn="l"/>
              </a:tabLst>
            </a:pPr>
            <a:r>
              <a:rPr sz="1200" spc="-125" dirty="0">
                <a:latin typeface="Arial"/>
                <a:cs typeface="Arial"/>
              </a:rPr>
              <a:t>Çek </a:t>
            </a:r>
            <a:r>
              <a:rPr sz="1200" spc="-60" dirty="0">
                <a:latin typeface="Arial"/>
                <a:cs typeface="Arial"/>
              </a:rPr>
              <a:t>hazırlamak </a:t>
            </a:r>
            <a:r>
              <a:rPr sz="1200" spc="-35" dirty="0">
                <a:latin typeface="Arial"/>
                <a:cs typeface="Arial"/>
              </a:rPr>
              <a:t>için </a:t>
            </a:r>
            <a:r>
              <a:rPr sz="1200" spc="-55" dirty="0">
                <a:latin typeface="Arial"/>
                <a:cs typeface="Arial"/>
              </a:rPr>
              <a:t>ne </a:t>
            </a:r>
            <a:r>
              <a:rPr sz="1200" spc="15" dirty="0">
                <a:latin typeface="Arial"/>
                <a:cs typeface="Arial"/>
              </a:rPr>
              <a:t>tür </a:t>
            </a:r>
            <a:r>
              <a:rPr sz="1200" spc="-25" dirty="0">
                <a:latin typeface="Arial"/>
                <a:cs typeface="Arial"/>
              </a:rPr>
              <a:t>girdiler </a:t>
            </a:r>
            <a:r>
              <a:rPr sz="1200" spc="-40" dirty="0">
                <a:latin typeface="Arial"/>
                <a:cs typeface="Arial"/>
              </a:rPr>
              <a:t>verilmesi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40" dirty="0">
                <a:latin typeface="Arial"/>
                <a:cs typeface="Arial"/>
              </a:rPr>
              <a:t>gerektiği,</a:t>
            </a:r>
            <a:endParaRPr sz="1200">
              <a:latin typeface="Arial"/>
              <a:cs typeface="Arial"/>
            </a:endParaRPr>
          </a:p>
          <a:p>
            <a:pPr marL="228600" marR="157480" indent="-215900">
              <a:lnSpc>
                <a:spcPct val="100000"/>
              </a:lnSpc>
              <a:buChar char="•"/>
              <a:tabLst>
                <a:tab pos="227965" algn="l"/>
                <a:tab pos="228600" algn="l"/>
              </a:tabLst>
            </a:pPr>
            <a:r>
              <a:rPr sz="1200" spc="-75" dirty="0">
                <a:latin typeface="Arial"/>
                <a:cs typeface="Arial"/>
              </a:rPr>
              <a:t>Hangi </a:t>
            </a:r>
            <a:r>
              <a:rPr sz="1200" spc="-55" dirty="0">
                <a:latin typeface="Arial"/>
                <a:cs typeface="Arial"/>
              </a:rPr>
              <a:t>koşullarda </a:t>
            </a:r>
            <a:r>
              <a:rPr sz="1200" spc="-5" dirty="0">
                <a:latin typeface="Arial"/>
                <a:cs typeface="Arial"/>
              </a:rPr>
              <a:t>bir </a:t>
            </a:r>
            <a:r>
              <a:rPr sz="1200" spc="-60" dirty="0">
                <a:latin typeface="Arial"/>
                <a:cs typeface="Arial"/>
              </a:rPr>
              <a:t>kişiye </a:t>
            </a:r>
            <a:r>
              <a:rPr sz="1200" spc="-90" dirty="0">
                <a:latin typeface="Arial"/>
                <a:cs typeface="Arial"/>
              </a:rPr>
              <a:t>maaş </a:t>
            </a:r>
            <a:r>
              <a:rPr sz="1200" spc="-50" dirty="0">
                <a:latin typeface="Arial"/>
                <a:cs typeface="Arial"/>
              </a:rPr>
              <a:t>verilmeyeceği </a:t>
            </a:r>
            <a:r>
              <a:rPr sz="1200" spc="-35" dirty="0">
                <a:latin typeface="Arial"/>
                <a:cs typeface="Arial"/>
              </a:rPr>
              <a:t>gibi  </a:t>
            </a:r>
            <a:r>
              <a:rPr sz="1200" spc="-50" dirty="0">
                <a:latin typeface="Arial"/>
                <a:cs typeface="Arial"/>
              </a:rPr>
              <a:t>gereksinimler </a:t>
            </a:r>
            <a:r>
              <a:rPr sz="1200" spc="-60" dirty="0">
                <a:latin typeface="Arial"/>
                <a:cs typeface="Arial"/>
              </a:rPr>
              <a:t>işlevsel </a:t>
            </a:r>
            <a:r>
              <a:rPr sz="1200" spc="-45" dirty="0">
                <a:latin typeface="Arial"/>
                <a:cs typeface="Arial"/>
              </a:rPr>
              <a:t>gereksinimlerdir.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3879" y="3873500"/>
            <a:ext cx="4805680" cy="1663700"/>
          </a:xfrm>
          <a:custGeom>
            <a:avLst/>
            <a:gdLst/>
            <a:ahLst/>
            <a:cxnLst/>
            <a:rect l="l" t="t" r="r" b="b"/>
            <a:pathLst>
              <a:path w="4805680" h="1663700">
                <a:moveTo>
                  <a:pt x="0" y="277241"/>
                </a:moveTo>
                <a:lnTo>
                  <a:pt x="4469" y="227427"/>
                </a:lnTo>
                <a:lnTo>
                  <a:pt x="17354" y="180535"/>
                </a:lnTo>
                <a:lnTo>
                  <a:pt x="37869" y="137348"/>
                </a:lnTo>
                <a:lnTo>
                  <a:pt x="65230" y="98651"/>
                </a:lnTo>
                <a:lnTo>
                  <a:pt x="98651" y="65230"/>
                </a:lnTo>
                <a:lnTo>
                  <a:pt x="137348" y="37869"/>
                </a:lnTo>
                <a:lnTo>
                  <a:pt x="180535" y="17354"/>
                </a:lnTo>
                <a:lnTo>
                  <a:pt x="227427" y="4469"/>
                </a:lnTo>
                <a:lnTo>
                  <a:pt x="277241" y="0"/>
                </a:lnTo>
                <a:lnTo>
                  <a:pt x="4528439" y="0"/>
                </a:lnTo>
                <a:lnTo>
                  <a:pt x="4578252" y="4469"/>
                </a:lnTo>
                <a:lnTo>
                  <a:pt x="4625144" y="17354"/>
                </a:lnTo>
                <a:lnTo>
                  <a:pt x="4668331" y="37869"/>
                </a:lnTo>
                <a:lnTo>
                  <a:pt x="4707028" y="65230"/>
                </a:lnTo>
                <a:lnTo>
                  <a:pt x="4740449" y="98651"/>
                </a:lnTo>
                <a:lnTo>
                  <a:pt x="4767810" y="137348"/>
                </a:lnTo>
                <a:lnTo>
                  <a:pt x="4788325" y="180535"/>
                </a:lnTo>
                <a:lnTo>
                  <a:pt x="4801210" y="227427"/>
                </a:lnTo>
                <a:lnTo>
                  <a:pt x="4805680" y="277241"/>
                </a:lnTo>
                <a:lnTo>
                  <a:pt x="4805680" y="1386459"/>
                </a:lnTo>
                <a:lnTo>
                  <a:pt x="4801210" y="1436272"/>
                </a:lnTo>
                <a:lnTo>
                  <a:pt x="4788325" y="1483164"/>
                </a:lnTo>
                <a:lnTo>
                  <a:pt x="4767810" y="1526351"/>
                </a:lnTo>
                <a:lnTo>
                  <a:pt x="4740449" y="1565048"/>
                </a:lnTo>
                <a:lnTo>
                  <a:pt x="4707028" y="1598469"/>
                </a:lnTo>
                <a:lnTo>
                  <a:pt x="4668331" y="1625830"/>
                </a:lnTo>
                <a:lnTo>
                  <a:pt x="4625144" y="1646345"/>
                </a:lnTo>
                <a:lnTo>
                  <a:pt x="4578252" y="1659230"/>
                </a:lnTo>
                <a:lnTo>
                  <a:pt x="4528439" y="1663700"/>
                </a:lnTo>
                <a:lnTo>
                  <a:pt x="277241" y="1663700"/>
                </a:lnTo>
                <a:lnTo>
                  <a:pt x="227427" y="1659230"/>
                </a:lnTo>
                <a:lnTo>
                  <a:pt x="180535" y="1646345"/>
                </a:lnTo>
                <a:lnTo>
                  <a:pt x="137348" y="1625830"/>
                </a:lnTo>
                <a:lnTo>
                  <a:pt x="98651" y="1598469"/>
                </a:lnTo>
                <a:lnTo>
                  <a:pt x="65230" y="1565048"/>
                </a:lnTo>
                <a:lnTo>
                  <a:pt x="37869" y="1526351"/>
                </a:lnTo>
                <a:lnTo>
                  <a:pt x="17354" y="1483164"/>
                </a:lnTo>
                <a:lnTo>
                  <a:pt x="4469" y="1436272"/>
                </a:lnTo>
                <a:lnTo>
                  <a:pt x="0" y="1386459"/>
                </a:lnTo>
                <a:lnTo>
                  <a:pt x="0" y="277241"/>
                </a:lnTo>
                <a:close/>
              </a:path>
            </a:pathLst>
          </a:custGeom>
          <a:ln w="15240">
            <a:solidFill>
              <a:srgbClr val="61A2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63646" y="3862070"/>
            <a:ext cx="44354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5900">
              <a:lnSpc>
                <a:spcPct val="100000"/>
              </a:lnSpc>
              <a:spcBef>
                <a:spcPts val="100"/>
              </a:spcBef>
              <a:buChar char="•"/>
              <a:tabLst>
                <a:tab pos="227965" algn="l"/>
                <a:tab pos="228600" algn="l"/>
              </a:tabLst>
            </a:pPr>
            <a:r>
              <a:rPr sz="1200" spc="-60" dirty="0">
                <a:latin typeface="Arial"/>
                <a:cs typeface="Arial"/>
              </a:rPr>
              <a:t>Kullanıcının </a:t>
            </a:r>
            <a:r>
              <a:rPr sz="1200" spc="-50" dirty="0">
                <a:latin typeface="Arial"/>
                <a:cs typeface="Arial"/>
              </a:rPr>
              <a:t>sorunundan </a:t>
            </a:r>
            <a:r>
              <a:rPr sz="1200" spc="-85" dirty="0">
                <a:latin typeface="Arial"/>
                <a:cs typeface="Arial"/>
              </a:rPr>
              <a:t>bağımsız </a:t>
            </a:r>
            <a:r>
              <a:rPr sz="1200" spc="-45" dirty="0">
                <a:latin typeface="Arial"/>
                <a:cs typeface="Arial"/>
              </a:rPr>
              <a:t>olarak </a:t>
            </a:r>
            <a:r>
              <a:rPr sz="1200" spc="-65" dirty="0">
                <a:latin typeface="Arial"/>
                <a:cs typeface="Arial"/>
              </a:rPr>
              <a:t>çözülmesi </a:t>
            </a:r>
            <a:r>
              <a:rPr sz="1200" spc="-70" dirty="0">
                <a:latin typeface="Arial"/>
                <a:cs typeface="Arial"/>
              </a:rPr>
              <a:t>gereken </a:t>
            </a:r>
            <a:r>
              <a:rPr sz="1200" spc="-35" dirty="0">
                <a:latin typeface="Arial"/>
                <a:cs typeface="Arial"/>
              </a:rPr>
              <a:t>sorunlar  </a:t>
            </a:r>
            <a:r>
              <a:rPr sz="1200" spc="-60" dirty="0">
                <a:latin typeface="Arial"/>
                <a:cs typeface="Arial"/>
              </a:rPr>
              <a:t>işlevsel </a:t>
            </a:r>
            <a:r>
              <a:rPr sz="1200" spc="-55" dirty="0">
                <a:latin typeface="Arial"/>
                <a:cs typeface="Arial"/>
              </a:rPr>
              <a:t>olmayan gereksinim </a:t>
            </a:r>
            <a:r>
              <a:rPr sz="1200" spc="-45" dirty="0">
                <a:latin typeface="Arial"/>
                <a:cs typeface="Arial"/>
              </a:rPr>
              <a:t>olarak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tanımlanır.</a:t>
            </a:r>
            <a:endParaRPr sz="12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buChar char="•"/>
              <a:tabLst>
                <a:tab pos="227965" algn="l"/>
                <a:tab pos="228600" algn="l"/>
              </a:tabLst>
            </a:pPr>
            <a:r>
              <a:rPr sz="1200" spc="-40" dirty="0">
                <a:latin typeface="Arial"/>
                <a:cs typeface="Arial"/>
              </a:rPr>
              <a:t>Bir </a:t>
            </a:r>
            <a:r>
              <a:rPr sz="1200" spc="-70" dirty="0">
                <a:latin typeface="Arial"/>
                <a:cs typeface="Arial"/>
              </a:rPr>
              <a:t>çok </a:t>
            </a:r>
            <a:r>
              <a:rPr sz="1200" spc="-65" dirty="0">
                <a:latin typeface="Arial"/>
                <a:cs typeface="Arial"/>
              </a:rPr>
              <a:t>kaynakta </a:t>
            </a:r>
            <a:r>
              <a:rPr sz="1200" spc="-35" dirty="0">
                <a:latin typeface="Arial"/>
                <a:cs typeface="Arial"/>
              </a:rPr>
              <a:t>bu </a:t>
            </a:r>
            <a:r>
              <a:rPr sz="1200" spc="-10" dirty="0">
                <a:latin typeface="Arial"/>
                <a:cs typeface="Arial"/>
              </a:rPr>
              <a:t>terim </a:t>
            </a:r>
            <a:r>
              <a:rPr sz="1200" spc="-25" dirty="0">
                <a:latin typeface="Arial"/>
                <a:cs typeface="Arial"/>
              </a:rPr>
              <a:t>yerine" </a:t>
            </a:r>
            <a:r>
              <a:rPr sz="1200" spc="-80" dirty="0">
                <a:latin typeface="Arial"/>
                <a:cs typeface="Arial"/>
              </a:rPr>
              <a:t>Sistem </a:t>
            </a:r>
            <a:r>
              <a:rPr sz="1200" spc="-60" dirty="0">
                <a:latin typeface="Arial"/>
                <a:cs typeface="Arial"/>
              </a:rPr>
              <a:t>Kısıtları« </a:t>
            </a:r>
            <a:r>
              <a:rPr sz="1200" spc="-10" dirty="0">
                <a:latin typeface="Arial"/>
                <a:cs typeface="Arial"/>
              </a:rPr>
              <a:t>terimi</a:t>
            </a:r>
            <a:r>
              <a:rPr sz="1200" spc="-204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de</a:t>
            </a:r>
            <a:endParaRPr sz="12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</a:pPr>
            <a:r>
              <a:rPr sz="1200" spc="-45" dirty="0">
                <a:latin typeface="Arial"/>
                <a:cs typeface="Arial"/>
              </a:rPr>
              <a:t>kullanılmaktadır.</a:t>
            </a:r>
            <a:endParaRPr sz="12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buChar char="•"/>
              <a:tabLst>
                <a:tab pos="227965" algn="l"/>
                <a:tab pos="228600" algn="l"/>
              </a:tabLst>
            </a:pPr>
            <a:r>
              <a:rPr sz="1200" spc="-45" dirty="0">
                <a:latin typeface="Arial"/>
                <a:cs typeface="Arial"/>
              </a:rPr>
              <a:t>Ör: </a:t>
            </a:r>
            <a:r>
              <a:rPr sz="1200" spc="-65" dirty="0">
                <a:latin typeface="Arial"/>
                <a:cs typeface="Arial"/>
              </a:rPr>
              <a:t>İşlevsel </a:t>
            </a:r>
            <a:r>
              <a:rPr sz="1200" spc="-55" dirty="0">
                <a:latin typeface="Arial"/>
                <a:cs typeface="Arial"/>
              </a:rPr>
              <a:t>olmayan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gereksinimler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6546" y="4776723"/>
            <a:ext cx="28848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Char char="•"/>
              <a:tabLst>
                <a:tab pos="228600" algn="l"/>
                <a:tab pos="229235" algn="l"/>
              </a:tabLst>
            </a:pPr>
            <a:r>
              <a:rPr sz="1200" spc="-65" dirty="0">
                <a:latin typeface="Arial"/>
                <a:cs typeface="Arial"/>
              </a:rPr>
              <a:t>Kullanılacak </a:t>
            </a:r>
            <a:r>
              <a:rPr sz="1200" spc="-55" dirty="0">
                <a:latin typeface="Arial"/>
                <a:cs typeface="Arial"/>
              </a:rPr>
              <a:t>bilgisayar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türü,</a:t>
            </a:r>
            <a:endParaRPr sz="1200">
              <a:latin typeface="Arial"/>
              <a:cs typeface="Arial"/>
            </a:endParaRPr>
          </a:p>
          <a:p>
            <a:pPr marL="228600" indent="-215900">
              <a:lnSpc>
                <a:spcPts val="1440"/>
              </a:lnSpc>
              <a:buChar char="•"/>
              <a:tabLst>
                <a:tab pos="228600" algn="l"/>
                <a:tab pos="229235" algn="l"/>
              </a:tabLst>
            </a:pPr>
            <a:r>
              <a:rPr sz="1200" spc="-65" dirty="0">
                <a:latin typeface="Arial"/>
                <a:cs typeface="Arial"/>
              </a:rPr>
              <a:t>yazılım </a:t>
            </a:r>
            <a:r>
              <a:rPr sz="1200" spc="-40" dirty="0">
                <a:latin typeface="Arial"/>
                <a:cs typeface="Arial"/>
              </a:rPr>
              <a:t>geliştirme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ortamı,</a:t>
            </a:r>
            <a:endParaRPr sz="1200">
              <a:latin typeface="Arial"/>
              <a:cs typeface="Arial"/>
            </a:endParaRPr>
          </a:p>
          <a:p>
            <a:pPr marL="228600" marR="5080" indent="-215900">
              <a:lnSpc>
                <a:spcPct val="100000"/>
              </a:lnSpc>
              <a:buChar char="•"/>
              <a:tabLst>
                <a:tab pos="228600" algn="l"/>
                <a:tab pos="229235" algn="l"/>
              </a:tabLst>
            </a:pPr>
            <a:r>
              <a:rPr sz="1200" spc="-55" dirty="0">
                <a:latin typeface="Arial"/>
                <a:cs typeface="Arial"/>
              </a:rPr>
              <a:t>kullanılacak </a:t>
            </a:r>
            <a:r>
              <a:rPr sz="1200" spc="-35" dirty="0">
                <a:latin typeface="Arial"/>
                <a:cs typeface="Arial"/>
              </a:rPr>
              <a:t>veri </a:t>
            </a:r>
            <a:r>
              <a:rPr sz="1200" spc="-45" dirty="0">
                <a:latin typeface="Arial"/>
                <a:cs typeface="Arial"/>
              </a:rPr>
              <a:t>tabanı </a:t>
            </a:r>
            <a:r>
              <a:rPr sz="1200" spc="-30" dirty="0">
                <a:latin typeface="Arial"/>
                <a:cs typeface="Arial"/>
              </a:rPr>
              <a:t>yönetim </a:t>
            </a:r>
            <a:r>
              <a:rPr sz="1200" spc="-55" dirty="0">
                <a:latin typeface="Arial"/>
                <a:cs typeface="Arial"/>
              </a:rPr>
              <a:t>sistemi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vb.  </a:t>
            </a:r>
            <a:r>
              <a:rPr sz="1200" spc="-35" dirty="0">
                <a:latin typeface="Arial"/>
                <a:cs typeface="Arial"/>
              </a:rPr>
              <a:t>bu </a:t>
            </a:r>
            <a:r>
              <a:rPr sz="1200" spc="15" dirty="0">
                <a:latin typeface="Arial"/>
                <a:cs typeface="Arial"/>
              </a:rPr>
              <a:t>tür </a:t>
            </a:r>
            <a:r>
              <a:rPr sz="1200" spc="-50" dirty="0">
                <a:latin typeface="Arial"/>
                <a:cs typeface="Arial"/>
              </a:rPr>
              <a:t>gereksinimlere </a:t>
            </a:r>
            <a:r>
              <a:rPr sz="1200" spc="-35" dirty="0">
                <a:latin typeface="Arial"/>
                <a:cs typeface="Arial"/>
              </a:rPr>
              <a:t>örnek</a:t>
            </a:r>
            <a:r>
              <a:rPr sz="1200" spc="-235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verilebilir.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0000" y="2542539"/>
            <a:ext cx="454660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0000" y="4511040"/>
            <a:ext cx="454660" cy="4267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Veri Yer Tutucusu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EEDC-E025-4EFC-B6AC-767D5ACEAF8F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15" dirty="0"/>
              <a:t>Gereksinim</a:t>
            </a:r>
            <a:r>
              <a:rPr spc="-335" dirty="0"/>
              <a:t> </a:t>
            </a:r>
            <a:r>
              <a:rPr spc="-240" dirty="0"/>
              <a:t>Türleri	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44</a:t>
            </a:fld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1397000" y="2865120"/>
            <a:ext cx="1521460" cy="136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23389" y="3300412"/>
            <a:ext cx="834390" cy="439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350" b="1" spc="-80" dirty="0">
                <a:solidFill>
                  <a:srgbClr val="FFFFFF"/>
                </a:solidFill>
                <a:latin typeface="Trebuchet MS"/>
                <a:cs typeface="Trebuchet MS"/>
              </a:rPr>
              <a:t>Gereksinim</a:t>
            </a:r>
            <a:endParaRPr sz="135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350" b="1" spc="-105" dirty="0">
                <a:solidFill>
                  <a:srgbClr val="FFFFFF"/>
                </a:solidFill>
                <a:latin typeface="Trebuchet MS"/>
                <a:cs typeface="Trebuchet MS"/>
              </a:rPr>
              <a:t>Türleri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96409" y="1911350"/>
            <a:ext cx="2085339" cy="327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6409" y="1911350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10"/>
                </a:lnTo>
                <a:lnTo>
                  <a:pt x="2085339" y="273050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60"/>
                </a:lnTo>
                <a:lnTo>
                  <a:pt x="54610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6409" y="2322829"/>
            <a:ext cx="2085339" cy="325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6409" y="2322829"/>
            <a:ext cx="2085339" cy="325120"/>
          </a:xfrm>
          <a:custGeom>
            <a:avLst/>
            <a:gdLst/>
            <a:ahLst/>
            <a:cxnLst/>
            <a:rect l="l" t="t" r="r" b="b"/>
            <a:pathLst>
              <a:path w="2085339" h="325119">
                <a:moveTo>
                  <a:pt x="0" y="54229"/>
                </a:moveTo>
                <a:lnTo>
                  <a:pt x="4258" y="33111"/>
                </a:lnTo>
                <a:lnTo>
                  <a:pt x="15875" y="15875"/>
                </a:lnTo>
                <a:lnTo>
                  <a:pt x="33111" y="4258"/>
                </a:lnTo>
                <a:lnTo>
                  <a:pt x="54228" y="0"/>
                </a:lnTo>
                <a:lnTo>
                  <a:pt x="2031111" y="0"/>
                </a:lnTo>
                <a:lnTo>
                  <a:pt x="2052228" y="4258"/>
                </a:lnTo>
                <a:lnTo>
                  <a:pt x="2069464" y="15875"/>
                </a:lnTo>
                <a:lnTo>
                  <a:pt x="2081081" y="33111"/>
                </a:lnTo>
                <a:lnTo>
                  <a:pt x="2085339" y="54229"/>
                </a:lnTo>
                <a:lnTo>
                  <a:pt x="2085339" y="270891"/>
                </a:lnTo>
                <a:lnTo>
                  <a:pt x="2081081" y="292008"/>
                </a:lnTo>
                <a:lnTo>
                  <a:pt x="2069464" y="309245"/>
                </a:lnTo>
                <a:lnTo>
                  <a:pt x="2052228" y="320861"/>
                </a:lnTo>
                <a:lnTo>
                  <a:pt x="2031111" y="325120"/>
                </a:lnTo>
                <a:lnTo>
                  <a:pt x="54228" y="325120"/>
                </a:lnTo>
                <a:lnTo>
                  <a:pt x="33111" y="320861"/>
                </a:lnTo>
                <a:lnTo>
                  <a:pt x="15874" y="309245"/>
                </a:lnTo>
                <a:lnTo>
                  <a:pt x="4258" y="292008"/>
                </a:lnTo>
                <a:lnTo>
                  <a:pt x="0" y="270891"/>
                </a:lnTo>
                <a:lnTo>
                  <a:pt x="0" y="54229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6409" y="2739389"/>
            <a:ext cx="2085339" cy="325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96409" y="2739389"/>
            <a:ext cx="2085339" cy="325120"/>
          </a:xfrm>
          <a:custGeom>
            <a:avLst/>
            <a:gdLst/>
            <a:ahLst/>
            <a:cxnLst/>
            <a:rect l="l" t="t" r="r" b="b"/>
            <a:pathLst>
              <a:path w="2085339" h="325119">
                <a:moveTo>
                  <a:pt x="0" y="54229"/>
                </a:moveTo>
                <a:lnTo>
                  <a:pt x="4258" y="33111"/>
                </a:lnTo>
                <a:lnTo>
                  <a:pt x="15875" y="15875"/>
                </a:lnTo>
                <a:lnTo>
                  <a:pt x="33111" y="4258"/>
                </a:lnTo>
                <a:lnTo>
                  <a:pt x="54228" y="0"/>
                </a:lnTo>
                <a:lnTo>
                  <a:pt x="2031111" y="0"/>
                </a:lnTo>
                <a:lnTo>
                  <a:pt x="2052228" y="4258"/>
                </a:lnTo>
                <a:lnTo>
                  <a:pt x="2069464" y="15875"/>
                </a:lnTo>
                <a:lnTo>
                  <a:pt x="2081081" y="33111"/>
                </a:lnTo>
                <a:lnTo>
                  <a:pt x="2085339" y="54229"/>
                </a:lnTo>
                <a:lnTo>
                  <a:pt x="2085339" y="270890"/>
                </a:lnTo>
                <a:lnTo>
                  <a:pt x="2081081" y="292008"/>
                </a:lnTo>
                <a:lnTo>
                  <a:pt x="2069464" y="309245"/>
                </a:lnTo>
                <a:lnTo>
                  <a:pt x="2052228" y="320861"/>
                </a:lnTo>
                <a:lnTo>
                  <a:pt x="2031111" y="325120"/>
                </a:lnTo>
                <a:lnTo>
                  <a:pt x="54228" y="325120"/>
                </a:lnTo>
                <a:lnTo>
                  <a:pt x="33111" y="320861"/>
                </a:lnTo>
                <a:lnTo>
                  <a:pt x="15874" y="309245"/>
                </a:lnTo>
                <a:lnTo>
                  <a:pt x="4258" y="292008"/>
                </a:lnTo>
                <a:lnTo>
                  <a:pt x="0" y="270890"/>
                </a:lnTo>
                <a:lnTo>
                  <a:pt x="0" y="54229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59351" y="1946528"/>
            <a:ext cx="1754505" cy="1059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10"/>
              </a:spcBef>
            </a:pPr>
            <a:r>
              <a:rPr sz="1350" spc="-75" dirty="0">
                <a:latin typeface="Arial"/>
                <a:cs typeface="Arial"/>
              </a:rPr>
              <a:t>Fiziksel</a:t>
            </a:r>
            <a:r>
              <a:rPr sz="1350" spc="-114" dirty="0">
                <a:latin typeface="Arial"/>
                <a:cs typeface="Arial"/>
              </a:rPr>
              <a:t> </a:t>
            </a:r>
            <a:r>
              <a:rPr sz="1350" spc="-95" dirty="0">
                <a:latin typeface="Arial"/>
                <a:cs typeface="Arial"/>
              </a:rPr>
              <a:t>Çevre</a:t>
            </a:r>
            <a:endParaRPr sz="1350">
              <a:latin typeface="Arial"/>
              <a:cs typeface="Arial"/>
            </a:endParaRPr>
          </a:p>
          <a:p>
            <a:pPr marL="12700" marR="5080" indent="515620">
              <a:lnSpc>
                <a:spcPts val="3270"/>
              </a:lnSpc>
              <a:spcBef>
                <a:spcPts val="350"/>
              </a:spcBef>
            </a:pPr>
            <a:r>
              <a:rPr sz="1350" spc="-75" dirty="0">
                <a:latin typeface="Arial"/>
                <a:cs typeface="Arial"/>
              </a:rPr>
              <a:t>Ara </a:t>
            </a:r>
            <a:r>
              <a:rPr sz="1350" spc="-45" dirty="0">
                <a:latin typeface="Arial"/>
                <a:cs typeface="Arial"/>
              </a:rPr>
              <a:t>yüzler  </a:t>
            </a:r>
            <a:r>
              <a:rPr sz="1350" spc="-65" dirty="0">
                <a:latin typeface="Arial"/>
                <a:cs typeface="Arial"/>
              </a:rPr>
              <a:t>Kullanıcı </a:t>
            </a:r>
            <a:r>
              <a:rPr sz="1350" spc="-75" dirty="0">
                <a:latin typeface="Arial"/>
                <a:cs typeface="Arial"/>
              </a:rPr>
              <a:t>ve </a:t>
            </a:r>
            <a:r>
              <a:rPr sz="1350" spc="-70" dirty="0">
                <a:latin typeface="Arial"/>
                <a:cs typeface="Arial"/>
              </a:rPr>
              <a:t>İnsan</a:t>
            </a:r>
            <a:r>
              <a:rPr sz="1350" spc="-240" dirty="0">
                <a:latin typeface="Arial"/>
                <a:cs typeface="Arial"/>
              </a:rPr>
              <a:t> </a:t>
            </a:r>
            <a:r>
              <a:rPr sz="1350" spc="-25" dirty="0">
                <a:latin typeface="Arial"/>
                <a:cs typeface="Arial"/>
              </a:rPr>
              <a:t>etmeni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96409" y="3148329"/>
            <a:ext cx="2085339" cy="327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6409" y="3148329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10"/>
                </a:lnTo>
                <a:lnTo>
                  <a:pt x="2085339" y="273050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60"/>
                </a:lnTo>
                <a:lnTo>
                  <a:pt x="54610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92751" y="3184270"/>
            <a:ext cx="69342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90" dirty="0">
                <a:latin typeface="Arial"/>
                <a:cs typeface="Arial"/>
              </a:rPr>
              <a:t>İş</a:t>
            </a:r>
            <a:r>
              <a:rPr sz="1350" spc="15" dirty="0">
                <a:latin typeface="Arial"/>
                <a:cs typeface="Arial"/>
              </a:rPr>
              <a:t>l</a:t>
            </a:r>
            <a:r>
              <a:rPr sz="1350" spc="-75" dirty="0">
                <a:latin typeface="Arial"/>
                <a:cs typeface="Arial"/>
              </a:rPr>
              <a:t>e</a:t>
            </a:r>
            <a:r>
              <a:rPr sz="1350" spc="-60" dirty="0">
                <a:latin typeface="Arial"/>
                <a:cs typeface="Arial"/>
              </a:rPr>
              <a:t>v</a:t>
            </a:r>
            <a:r>
              <a:rPr sz="1350" spc="-140" dirty="0">
                <a:latin typeface="Arial"/>
                <a:cs typeface="Arial"/>
              </a:rPr>
              <a:t>s</a:t>
            </a:r>
            <a:r>
              <a:rPr sz="1350" spc="-75" dirty="0">
                <a:latin typeface="Arial"/>
                <a:cs typeface="Arial"/>
              </a:rPr>
              <a:t>e</a:t>
            </a:r>
            <a:r>
              <a:rPr sz="1350" spc="-5" dirty="0">
                <a:latin typeface="Arial"/>
                <a:cs typeface="Arial"/>
              </a:rPr>
              <a:t>l</a:t>
            </a:r>
            <a:r>
              <a:rPr sz="1350" spc="15" dirty="0">
                <a:latin typeface="Arial"/>
                <a:cs typeface="Arial"/>
              </a:rPr>
              <a:t>l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60" dirty="0">
                <a:latin typeface="Arial"/>
                <a:cs typeface="Arial"/>
              </a:rPr>
              <a:t>k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96409" y="3559809"/>
            <a:ext cx="2085339" cy="325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6409" y="3559809"/>
            <a:ext cx="2085339" cy="325120"/>
          </a:xfrm>
          <a:custGeom>
            <a:avLst/>
            <a:gdLst/>
            <a:ahLst/>
            <a:cxnLst/>
            <a:rect l="l" t="t" r="r" b="b"/>
            <a:pathLst>
              <a:path w="2085339" h="325120">
                <a:moveTo>
                  <a:pt x="0" y="54228"/>
                </a:moveTo>
                <a:lnTo>
                  <a:pt x="4258" y="33111"/>
                </a:lnTo>
                <a:lnTo>
                  <a:pt x="15875" y="15874"/>
                </a:lnTo>
                <a:lnTo>
                  <a:pt x="33111" y="4258"/>
                </a:lnTo>
                <a:lnTo>
                  <a:pt x="54228" y="0"/>
                </a:lnTo>
                <a:lnTo>
                  <a:pt x="2031111" y="0"/>
                </a:lnTo>
                <a:lnTo>
                  <a:pt x="2052228" y="4258"/>
                </a:lnTo>
                <a:lnTo>
                  <a:pt x="2069464" y="15875"/>
                </a:lnTo>
                <a:lnTo>
                  <a:pt x="2081081" y="33111"/>
                </a:lnTo>
                <a:lnTo>
                  <a:pt x="2085339" y="54228"/>
                </a:lnTo>
                <a:lnTo>
                  <a:pt x="2085339" y="270890"/>
                </a:lnTo>
                <a:lnTo>
                  <a:pt x="2081081" y="292008"/>
                </a:lnTo>
                <a:lnTo>
                  <a:pt x="2069464" y="309244"/>
                </a:lnTo>
                <a:lnTo>
                  <a:pt x="2052228" y="320861"/>
                </a:lnTo>
                <a:lnTo>
                  <a:pt x="2031111" y="325119"/>
                </a:lnTo>
                <a:lnTo>
                  <a:pt x="54228" y="325119"/>
                </a:lnTo>
                <a:lnTo>
                  <a:pt x="33111" y="320861"/>
                </a:lnTo>
                <a:lnTo>
                  <a:pt x="15874" y="309244"/>
                </a:lnTo>
                <a:lnTo>
                  <a:pt x="4258" y="292008"/>
                </a:lnTo>
                <a:lnTo>
                  <a:pt x="0" y="270890"/>
                </a:lnTo>
                <a:lnTo>
                  <a:pt x="0" y="54228"/>
                </a:lnTo>
                <a:close/>
              </a:path>
            </a:pathLst>
          </a:custGeom>
          <a:ln w="12699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57190" y="3594417"/>
            <a:ext cx="7639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120" dirty="0">
                <a:latin typeface="Arial"/>
                <a:cs typeface="Arial"/>
              </a:rPr>
              <a:t>Be</a:t>
            </a:r>
            <a:r>
              <a:rPr sz="1350" spc="15" dirty="0">
                <a:latin typeface="Arial"/>
                <a:cs typeface="Arial"/>
              </a:rPr>
              <a:t>l</a:t>
            </a:r>
            <a:r>
              <a:rPr sz="1350" spc="-130" dirty="0">
                <a:latin typeface="Arial"/>
                <a:cs typeface="Arial"/>
              </a:rPr>
              <a:t>g</a:t>
            </a:r>
            <a:r>
              <a:rPr sz="1350" spc="-45" dirty="0">
                <a:latin typeface="Arial"/>
                <a:cs typeface="Arial"/>
              </a:rPr>
              <a:t>e</a:t>
            </a:r>
            <a:r>
              <a:rPr sz="1350" spc="-10" dirty="0">
                <a:latin typeface="Arial"/>
                <a:cs typeface="Arial"/>
              </a:rPr>
              <a:t>l</a:t>
            </a:r>
            <a:r>
              <a:rPr sz="1350" spc="-65" dirty="0">
                <a:latin typeface="Arial"/>
                <a:cs typeface="Arial"/>
              </a:rPr>
              <a:t>eme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96409" y="3968750"/>
            <a:ext cx="2085339" cy="325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96409" y="3968750"/>
            <a:ext cx="2085339" cy="325120"/>
          </a:xfrm>
          <a:custGeom>
            <a:avLst/>
            <a:gdLst/>
            <a:ahLst/>
            <a:cxnLst/>
            <a:rect l="l" t="t" r="r" b="b"/>
            <a:pathLst>
              <a:path w="2085339" h="325120">
                <a:moveTo>
                  <a:pt x="0" y="54229"/>
                </a:moveTo>
                <a:lnTo>
                  <a:pt x="4258" y="33111"/>
                </a:lnTo>
                <a:lnTo>
                  <a:pt x="15875" y="15875"/>
                </a:lnTo>
                <a:lnTo>
                  <a:pt x="33111" y="4258"/>
                </a:lnTo>
                <a:lnTo>
                  <a:pt x="54228" y="0"/>
                </a:lnTo>
                <a:lnTo>
                  <a:pt x="2031111" y="0"/>
                </a:lnTo>
                <a:lnTo>
                  <a:pt x="2052228" y="4258"/>
                </a:lnTo>
                <a:lnTo>
                  <a:pt x="2069464" y="15875"/>
                </a:lnTo>
                <a:lnTo>
                  <a:pt x="2081081" y="33111"/>
                </a:lnTo>
                <a:lnTo>
                  <a:pt x="2085339" y="54229"/>
                </a:lnTo>
                <a:lnTo>
                  <a:pt x="2085339" y="270891"/>
                </a:lnTo>
                <a:lnTo>
                  <a:pt x="2081081" y="292008"/>
                </a:lnTo>
                <a:lnTo>
                  <a:pt x="2069464" y="309244"/>
                </a:lnTo>
                <a:lnTo>
                  <a:pt x="2052228" y="320861"/>
                </a:lnTo>
                <a:lnTo>
                  <a:pt x="2031111" y="325119"/>
                </a:lnTo>
                <a:lnTo>
                  <a:pt x="54228" y="325119"/>
                </a:lnTo>
                <a:lnTo>
                  <a:pt x="33111" y="320861"/>
                </a:lnTo>
                <a:lnTo>
                  <a:pt x="15874" y="309245"/>
                </a:lnTo>
                <a:lnTo>
                  <a:pt x="4258" y="292008"/>
                </a:lnTo>
                <a:lnTo>
                  <a:pt x="0" y="270891"/>
                </a:lnTo>
                <a:lnTo>
                  <a:pt x="0" y="54229"/>
                </a:lnTo>
                <a:close/>
              </a:path>
            </a:pathLst>
          </a:custGeom>
          <a:ln w="12699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96409" y="4375150"/>
            <a:ext cx="2085339" cy="327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96409" y="4375150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10"/>
                </a:lnTo>
                <a:lnTo>
                  <a:pt x="2085339" y="273050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60"/>
                </a:lnTo>
                <a:lnTo>
                  <a:pt x="54610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96409" y="4786629"/>
            <a:ext cx="2085339" cy="327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96409" y="4786629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10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10"/>
                </a:lnTo>
                <a:lnTo>
                  <a:pt x="2085339" y="273050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60"/>
                </a:lnTo>
                <a:lnTo>
                  <a:pt x="54610" y="327660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50"/>
                </a:lnTo>
                <a:lnTo>
                  <a:pt x="0" y="54610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96409" y="5198109"/>
            <a:ext cx="2085339" cy="327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96409" y="5198109"/>
            <a:ext cx="2085339" cy="327660"/>
          </a:xfrm>
          <a:custGeom>
            <a:avLst/>
            <a:gdLst/>
            <a:ahLst/>
            <a:cxnLst/>
            <a:rect l="l" t="t" r="r" b="b"/>
            <a:pathLst>
              <a:path w="2085339" h="327660">
                <a:moveTo>
                  <a:pt x="0" y="54609"/>
                </a:moveTo>
                <a:lnTo>
                  <a:pt x="4300" y="33379"/>
                </a:lnTo>
                <a:lnTo>
                  <a:pt x="16017" y="16017"/>
                </a:lnTo>
                <a:lnTo>
                  <a:pt x="33379" y="4300"/>
                </a:lnTo>
                <a:lnTo>
                  <a:pt x="54610" y="0"/>
                </a:lnTo>
                <a:lnTo>
                  <a:pt x="2030729" y="0"/>
                </a:lnTo>
                <a:lnTo>
                  <a:pt x="2051960" y="4300"/>
                </a:lnTo>
                <a:lnTo>
                  <a:pt x="2069322" y="16017"/>
                </a:lnTo>
                <a:lnTo>
                  <a:pt x="2081039" y="33379"/>
                </a:lnTo>
                <a:lnTo>
                  <a:pt x="2085339" y="54609"/>
                </a:lnTo>
                <a:lnTo>
                  <a:pt x="2085339" y="273049"/>
                </a:lnTo>
                <a:lnTo>
                  <a:pt x="2081039" y="294280"/>
                </a:lnTo>
                <a:lnTo>
                  <a:pt x="2069322" y="311642"/>
                </a:lnTo>
                <a:lnTo>
                  <a:pt x="2051960" y="323359"/>
                </a:lnTo>
                <a:lnTo>
                  <a:pt x="2030729" y="327659"/>
                </a:lnTo>
                <a:lnTo>
                  <a:pt x="54610" y="327659"/>
                </a:lnTo>
                <a:lnTo>
                  <a:pt x="33379" y="323359"/>
                </a:lnTo>
                <a:lnTo>
                  <a:pt x="16017" y="311642"/>
                </a:lnTo>
                <a:lnTo>
                  <a:pt x="4300" y="294280"/>
                </a:lnTo>
                <a:lnTo>
                  <a:pt x="0" y="273049"/>
                </a:lnTo>
                <a:lnTo>
                  <a:pt x="0" y="54609"/>
                </a:lnTo>
                <a:close/>
              </a:path>
            </a:pathLst>
          </a:custGeom>
          <a:ln w="1270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51451" y="4003294"/>
            <a:ext cx="1174115" cy="1463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350" spc="-55" dirty="0">
                <a:latin typeface="Arial"/>
                <a:cs typeface="Arial"/>
              </a:rPr>
              <a:t>Veri</a:t>
            </a:r>
            <a:endParaRPr sz="1350">
              <a:latin typeface="Arial"/>
              <a:cs typeface="Arial"/>
            </a:endParaRPr>
          </a:p>
          <a:p>
            <a:pPr marL="245745" marR="235585" algn="ctr">
              <a:lnSpc>
                <a:spcPts val="3240"/>
              </a:lnSpc>
              <a:spcBef>
                <a:spcPts val="345"/>
              </a:spcBef>
            </a:pPr>
            <a:r>
              <a:rPr sz="1350" spc="-225" dirty="0">
                <a:latin typeface="Arial"/>
                <a:cs typeface="Arial"/>
              </a:rPr>
              <a:t>K</a:t>
            </a:r>
            <a:r>
              <a:rPr sz="1350" spc="-114" dirty="0">
                <a:latin typeface="Arial"/>
                <a:cs typeface="Arial"/>
              </a:rPr>
              <a:t>a</a:t>
            </a:r>
            <a:r>
              <a:rPr sz="1350" spc="-50" dirty="0">
                <a:latin typeface="Arial"/>
                <a:cs typeface="Arial"/>
              </a:rPr>
              <a:t>yn</a:t>
            </a:r>
            <a:r>
              <a:rPr sz="1350" spc="-95" dirty="0">
                <a:latin typeface="Arial"/>
                <a:cs typeface="Arial"/>
              </a:rPr>
              <a:t>a</a:t>
            </a:r>
            <a:r>
              <a:rPr sz="1350" spc="-35" dirty="0">
                <a:latin typeface="Arial"/>
                <a:cs typeface="Arial"/>
              </a:rPr>
              <a:t>k</a:t>
            </a:r>
            <a:r>
              <a:rPr sz="1350" spc="-10" dirty="0">
                <a:latin typeface="Arial"/>
                <a:cs typeface="Arial"/>
              </a:rPr>
              <a:t>l</a:t>
            </a:r>
            <a:r>
              <a:rPr sz="1350" spc="-95" dirty="0">
                <a:latin typeface="Arial"/>
                <a:cs typeface="Arial"/>
              </a:rPr>
              <a:t>a</a:t>
            </a:r>
            <a:r>
              <a:rPr sz="1350" spc="20" dirty="0">
                <a:latin typeface="Arial"/>
                <a:cs typeface="Arial"/>
              </a:rPr>
              <a:t>r  </a:t>
            </a:r>
            <a:r>
              <a:rPr sz="1350" spc="-55" dirty="0">
                <a:latin typeface="Arial"/>
                <a:cs typeface="Arial"/>
              </a:rPr>
              <a:t>Güvenlik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50" spc="-50" dirty="0">
                <a:latin typeface="Arial"/>
                <a:cs typeface="Arial"/>
              </a:rPr>
              <a:t>Kalite</a:t>
            </a:r>
            <a:r>
              <a:rPr sz="1350" spc="-170" dirty="0">
                <a:latin typeface="Arial"/>
                <a:cs typeface="Arial"/>
              </a:rPr>
              <a:t> </a:t>
            </a:r>
            <a:r>
              <a:rPr sz="1350" spc="-80" dirty="0">
                <a:latin typeface="Arial"/>
                <a:cs typeface="Arial"/>
              </a:rPr>
              <a:t>Güvencesi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51150" y="2038350"/>
            <a:ext cx="1444625" cy="1501140"/>
          </a:xfrm>
          <a:custGeom>
            <a:avLst/>
            <a:gdLst/>
            <a:ahLst/>
            <a:cxnLst/>
            <a:rect l="l" t="t" r="r" b="b"/>
            <a:pathLst>
              <a:path w="1444625" h="1501139">
                <a:moveTo>
                  <a:pt x="715899" y="1488439"/>
                </a:moveTo>
                <a:lnTo>
                  <a:pt x="0" y="1488439"/>
                </a:lnTo>
                <a:lnTo>
                  <a:pt x="0" y="1501139"/>
                </a:lnTo>
                <a:lnTo>
                  <a:pt x="725804" y="1501139"/>
                </a:lnTo>
                <a:lnTo>
                  <a:pt x="728599" y="1498219"/>
                </a:lnTo>
                <a:lnTo>
                  <a:pt x="728599" y="1494789"/>
                </a:lnTo>
                <a:lnTo>
                  <a:pt x="715899" y="1494789"/>
                </a:lnTo>
                <a:lnTo>
                  <a:pt x="715899" y="1488439"/>
                </a:lnTo>
                <a:close/>
              </a:path>
              <a:path w="1444625" h="1501139">
                <a:moveTo>
                  <a:pt x="1368298" y="31750"/>
                </a:moveTo>
                <a:lnTo>
                  <a:pt x="718692" y="31750"/>
                </a:lnTo>
                <a:lnTo>
                  <a:pt x="715899" y="34544"/>
                </a:lnTo>
                <a:lnTo>
                  <a:pt x="715899" y="1494789"/>
                </a:lnTo>
                <a:lnTo>
                  <a:pt x="722249" y="1488439"/>
                </a:lnTo>
                <a:lnTo>
                  <a:pt x="728599" y="1488439"/>
                </a:lnTo>
                <a:lnTo>
                  <a:pt x="728599" y="44450"/>
                </a:lnTo>
                <a:lnTo>
                  <a:pt x="722249" y="44450"/>
                </a:lnTo>
                <a:lnTo>
                  <a:pt x="728599" y="38100"/>
                </a:lnTo>
                <a:lnTo>
                  <a:pt x="1368298" y="38100"/>
                </a:lnTo>
                <a:lnTo>
                  <a:pt x="1368298" y="31750"/>
                </a:lnTo>
                <a:close/>
              </a:path>
              <a:path w="1444625" h="1501139">
                <a:moveTo>
                  <a:pt x="728599" y="1488439"/>
                </a:moveTo>
                <a:lnTo>
                  <a:pt x="722249" y="1488439"/>
                </a:lnTo>
                <a:lnTo>
                  <a:pt x="715899" y="1494789"/>
                </a:lnTo>
                <a:lnTo>
                  <a:pt x="728599" y="1494789"/>
                </a:lnTo>
                <a:lnTo>
                  <a:pt x="728599" y="1488439"/>
                </a:lnTo>
                <a:close/>
              </a:path>
              <a:path w="1444625" h="1501139">
                <a:moveTo>
                  <a:pt x="1368298" y="0"/>
                </a:moveTo>
                <a:lnTo>
                  <a:pt x="1368298" y="76200"/>
                </a:lnTo>
                <a:lnTo>
                  <a:pt x="1431798" y="44450"/>
                </a:lnTo>
                <a:lnTo>
                  <a:pt x="1380998" y="44450"/>
                </a:lnTo>
                <a:lnTo>
                  <a:pt x="1380998" y="31750"/>
                </a:lnTo>
                <a:lnTo>
                  <a:pt x="1431798" y="31750"/>
                </a:lnTo>
                <a:lnTo>
                  <a:pt x="1368298" y="0"/>
                </a:lnTo>
                <a:close/>
              </a:path>
              <a:path w="1444625" h="1501139">
                <a:moveTo>
                  <a:pt x="728599" y="38100"/>
                </a:moveTo>
                <a:lnTo>
                  <a:pt x="722249" y="44450"/>
                </a:lnTo>
                <a:lnTo>
                  <a:pt x="728599" y="44450"/>
                </a:lnTo>
                <a:lnTo>
                  <a:pt x="728599" y="38100"/>
                </a:lnTo>
                <a:close/>
              </a:path>
              <a:path w="1444625" h="1501139">
                <a:moveTo>
                  <a:pt x="1368298" y="38100"/>
                </a:moveTo>
                <a:lnTo>
                  <a:pt x="728599" y="38100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38100"/>
                </a:lnTo>
                <a:close/>
              </a:path>
              <a:path w="1444625" h="1501139">
                <a:moveTo>
                  <a:pt x="1431798" y="31750"/>
                </a:moveTo>
                <a:lnTo>
                  <a:pt x="1380998" y="31750"/>
                </a:lnTo>
                <a:lnTo>
                  <a:pt x="1380998" y="44450"/>
                </a:lnTo>
                <a:lnTo>
                  <a:pt x="1431798" y="44450"/>
                </a:lnTo>
                <a:lnTo>
                  <a:pt x="1444498" y="38100"/>
                </a:lnTo>
                <a:lnTo>
                  <a:pt x="1431798" y="317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51150" y="2447289"/>
            <a:ext cx="1444625" cy="1090930"/>
          </a:xfrm>
          <a:custGeom>
            <a:avLst/>
            <a:gdLst/>
            <a:ahLst/>
            <a:cxnLst/>
            <a:rect l="l" t="t" r="r" b="b"/>
            <a:pathLst>
              <a:path w="1444625" h="1090929">
                <a:moveTo>
                  <a:pt x="715899" y="1077722"/>
                </a:moveTo>
                <a:lnTo>
                  <a:pt x="0" y="1077722"/>
                </a:lnTo>
                <a:lnTo>
                  <a:pt x="0" y="1090422"/>
                </a:lnTo>
                <a:lnTo>
                  <a:pt x="725804" y="1090422"/>
                </a:lnTo>
                <a:lnTo>
                  <a:pt x="728599" y="1087627"/>
                </a:lnTo>
                <a:lnTo>
                  <a:pt x="728599" y="1084072"/>
                </a:lnTo>
                <a:lnTo>
                  <a:pt x="715899" y="1084072"/>
                </a:lnTo>
                <a:lnTo>
                  <a:pt x="715899" y="1077722"/>
                </a:lnTo>
                <a:close/>
              </a:path>
              <a:path w="1444625" h="1090929">
                <a:moveTo>
                  <a:pt x="1368298" y="31750"/>
                </a:moveTo>
                <a:lnTo>
                  <a:pt x="718692" y="31750"/>
                </a:lnTo>
                <a:lnTo>
                  <a:pt x="715899" y="34544"/>
                </a:lnTo>
                <a:lnTo>
                  <a:pt x="715899" y="1084072"/>
                </a:lnTo>
                <a:lnTo>
                  <a:pt x="722249" y="1077722"/>
                </a:lnTo>
                <a:lnTo>
                  <a:pt x="728599" y="1077722"/>
                </a:lnTo>
                <a:lnTo>
                  <a:pt x="728599" y="44450"/>
                </a:lnTo>
                <a:lnTo>
                  <a:pt x="722249" y="44450"/>
                </a:lnTo>
                <a:lnTo>
                  <a:pt x="728599" y="38100"/>
                </a:lnTo>
                <a:lnTo>
                  <a:pt x="1368298" y="38100"/>
                </a:lnTo>
                <a:lnTo>
                  <a:pt x="1368298" y="31750"/>
                </a:lnTo>
                <a:close/>
              </a:path>
              <a:path w="1444625" h="1090929">
                <a:moveTo>
                  <a:pt x="728599" y="1077722"/>
                </a:moveTo>
                <a:lnTo>
                  <a:pt x="722249" y="1077722"/>
                </a:lnTo>
                <a:lnTo>
                  <a:pt x="715899" y="1084072"/>
                </a:lnTo>
                <a:lnTo>
                  <a:pt x="728599" y="1084072"/>
                </a:lnTo>
                <a:lnTo>
                  <a:pt x="728599" y="1077722"/>
                </a:lnTo>
                <a:close/>
              </a:path>
              <a:path w="1444625" h="1090929">
                <a:moveTo>
                  <a:pt x="1368298" y="0"/>
                </a:moveTo>
                <a:lnTo>
                  <a:pt x="1368298" y="76200"/>
                </a:lnTo>
                <a:lnTo>
                  <a:pt x="1431798" y="44450"/>
                </a:lnTo>
                <a:lnTo>
                  <a:pt x="1380998" y="44450"/>
                </a:lnTo>
                <a:lnTo>
                  <a:pt x="1380998" y="31750"/>
                </a:lnTo>
                <a:lnTo>
                  <a:pt x="1431798" y="31750"/>
                </a:lnTo>
                <a:lnTo>
                  <a:pt x="1368298" y="0"/>
                </a:lnTo>
                <a:close/>
              </a:path>
              <a:path w="1444625" h="1090929">
                <a:moveTo>
                  <a:pt x="728599" y="38100"/>
                </a:moveTo>
                <a:lnTo>
                  <a:pt x="722249" y="44450"/>
                </a:lnTo>
                <a:lnTo>
                  <a:pt x="728599" y="44450"/>
                </a:lnTo>
                <a:lnTo>
                  <a:pt x="728599" y="38100"/>
                </a:lnTo>
                <a:close/>
              </a:path>
              <a:path w="1444625" h="1090929">
                <a:moveTo>
                  <a:pt x="1368298" y="38100"/>
                </a:moveTo>
                <a:lnTo>
                  <a:pt x="728599" y="38100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38100"/>
                </a:lnTo>
                <a:close/>
              </a:path>
              <a:path w="1444625" h="1090929">
                <a:moveTo>
                  <a:pt x="1431798" y="31750"/>
                </a:moveTo>
                <a:lnTo>
                  <a:pt x="1380998" y="31750"/>
                </a:lnTo>
                <a:lnTo>
                  <a:pt x="1380998" y="44450"/>
                </a:lnTo>
                <a:lnTo>
                  <a:pt x="1431798" y="44450"/>
                </a:lnTo>
                <a:lnTo>
                  <a:pt x="1444498" y="38100"/>
                </a:lnTo>
                <a:lnTo>
                  <a:pt x="1431798" y="317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51150" y="2863850"/>
            <a:ext cx="1444625" cy="675005"/>
          </a:xfrm>
          <a:custGeom>
            <a:avLst/>
            <a:gdLst/>
            <a:ahLst/>
            <a:cxnLst/>
            <a:rect l="l" t="t" r="r" b="b"/>
            <a:pathLst>
              <a:path w="1444625" h="675004">
                <a:moveTo>
                  <a:pt x="715899" y="661924"/>
                </a:moveTo>
                <a:lnTo>
                  <a:pt x="0" y="661924"/>
                </a:lnTo>
                <a:lnTo>
                  <a:pt x="0" y="674624"/>
                </a:lnTo>
                <a:lnTo>
                  <a:pt x="725804" y="674624"/>
                </a:lnTo>
                <a:lnTo>
                  <a:pt x="728599" y="671829"/>
                </a:lnTo>
                <a:lnTo>
                  <a:pt x="728599" y="668274"/>
                </a:lnTo>
                <a:lnTo>
                  <a:pt x="715899" y="668274"/>
                </a:lnTo>
                <a:lnTo>
                  <a:pt x="715899" y="661924"/>
                </a:lnTo>
                <a:close/>
              </a:path>
              <a:path w="1444625" h="675004">
                <a:moveTo>
                  <a:pt x="1368298" y="31750"/>
                </a:moveTo>
                <a:lnTo>
                  <a:pt x="718692" y="31750"/>
                </a:lnTo>
                <a:lnTo>
                  <a:pt x="715899" y="34544"/>
                </a:lnTo>
                <a:lnTo>
                  <a:pt x="715899" y="668274"/>
                </a:lnTo>
                <a:lnTo>
                  <a:pt x="722249" y="661924"/>
                </a:lnTo>
                <a:lnTo>
                  <a:pt x="728599" y="661924"/>
                </a:lnTo>
                <a:lnTo>
                  <a:pt x="728599" y="44450"/>
                </a:lnTo>
                <a:lnTo>
                  <a:pt x="722249" y="44450"/>
                </a:lnTo>
                <a:lnTo>
                  <a:pt x="728599" y="38100"/>
                </a:lnTo>
                <a:lnTo>
                  <a:pt x="1368298" y="38100"/>
                </a:lnTo>
                <a:lnTo>
                  <a:pt x="1368298" y="31750"/>
                </a:lnTo>
                <a:close/>
              </a:path>
              <a:path w="1444625" h="675004">
                <a:moveTo>
                  <a:pt x="728599" y="661924"/>
                </a:moveTo>
                <a:lnTo>
                  <a:pt x="722249" y="661924"/>
                </a:lnTo>
                <a:lnTo>
                  <a:pt x="715899" y="668274"/>
                </a:lnTo>
                <a:lnTo>
                  <a:pt x="728599" y="668274"/>
                </a:lnTo>
                <a:lnTo>
                  <a:pt x="728599" y="661924"/>
                </a:lnTo>
                <a:close/>
              </a:path>
              <a:path w="1444625" h="675004">
                <a:moveTo>
                  <a:pt x="1368298" y="0"/>
                </a:moveTo>
                <a:lnTo>
                  <a:pt x="1368298" y="76200"/>
                </a:lnTo>
                <a:lnTo>
                  <a:pt x="1431798" y="44450"/>
                </a:lnTo>
                <a:lnTo>
                  <a:pt x="1380998" y="44450"/>
                </a:lnTo>
                <a:lnTo>
                  <a:pt x="1380998" y="31750"/>
                </a:lnTo>
                <a:lnTo>
                  <a:pt x="1431798" y="31750"/>
                </a:lnTo>
                <a:lnTo>
                  <a:pt x="1368298" y="0"/>
                </a:lnTo>
                <a:close/>
              </a:path>
              <a:path w="1444625" h="675004">
                <a:moveTo>
                  <a:pt x="728599" y="38100"/>
                </a:moveTo>
                <a:lnTo>
                  <a:pt x="722249" y="44450"/>
                </a:lnTo>
                <a:lnTo>
                  <a:pt x="728599" y="44450"/>
                </a:lnTo>
                <a:lnTo>
                  <a:pt x="728599" y="38100"/>
                </a:lnTo>
                <a:close/>
              </a:path>
              <a:path w="1444625" h="675004">
                <a:moveTo>
                  <a:pt x="1368298" y="38100"/>
                </a:moveTo>
                <a:lnTo>
                  <a:pt x="728599" y="38100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38100"/>
                </a:lnTo>
                <a:close/>
              </a:path>
              <a:path w="1444625" h="675004">
                <a:moveTo>
                  <a:pt x="1431798" y="31750"/>
                </a:moveTo>
                <a:lnTo>
                  <a:pt x="1380998" y="31750"/>
                </a:lnTo>
                <a:lnTo>
                  <a:pt x="1380998" y="44450"/>
                </a:lnTo>
                <a:lnTo>
                  <a:pt x="1431798" y="44450"/>
                </a:lnTo>
                <a:lnTo>
                  <a:pt x="1444498" y="38100"/>
                </a:lnTo>
                <a:lnTo>
                  <a:pt x="1431798" y="317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51150" y="3275329"/>
            <a:ext cx="1444625" cy="264160"/>
          </a:xfrm>
          <a:custGeom>
            <a:avLst/>
            <a:gdLst/>
            <a:ahLst/>
            <a:cxnLst/>
            <a:rect l="l" t="t" r="r" b="b"/>
            <a:pathLst>
              <a:path w="1444625" h="264160">
                <a:moveTo>
                  <a:pt x="715899" y="251333"/>
                </a:moveTo>
                <a:lnTo>
                  <a:pt x="0" y="251333"/>
                </a:lnTo>
                <a:lnTo>
                  <a:pt x="0" y="264033"/>
                </a:lnTo>
                <a:lnTo>
                  <a:pt x="725804" y="264033"/>
                </a:lnTo>
                <a:lnTo>
                  <a:pt x="728599" y="261239"/>
                </a:lnTo>
                <a:lnTo>
                  <a:pt x="728599" y="257683"/>
                </a:lnTo>
                <a:lnTo>
                  <a:pt x="715899" y="257683"/>
                </a:lnTo>
                <a:lnTo>
                  <a:pt x="715899" y="251333"/>
                </a:lnTo>
                <a:close/>
              </a:path>
              <a:path w="1444625" h="264160">
                <a:moveTo>
                  <a:pt x="1368298" y="31750"/>
                </a:moveTo>
                <a:lnTo>
                  <a:pt x="718692" y="31750"/>
                </a:lnTo>
                <a:lnTo>
                  <a:pt x="715899" y="34544"/>
                </a:lnTo>
                <a:lnTo>
                  <a:pt x="715899" y="257683"/>
                </a:lnTo>
                <a:lnTo>
                  <a:pt x="722249" y="251333"/>
                </a:lnTo>
                <a:lnTo>
                  <a:pt x="728599" y="251333"/>
                </a:lnTo>
                <a:lnTo>
                  <a:pt x="728599" y="44450"/>
                </a:lnTo>
                <a:lnTo>
                  <a:pt x="722249" y="44450"/>
                </a:lnTo>
                <a:lnTo>
                  <a:pt x="728599" y="38100"/>
                </a:lnTo>
                <a:lnTo>
                  <a:pt x="1368298" y="38100"/>
                </a:lnTo>
                <a:lnTo>
                  <a:pt x="1368298" y="31750"/>
                </a:lnTo>
                <a:close/>
              </a:path>
              <a:path w="1444625" h="264160">
                <a:moveTo>
                  <a:pt x="728599" y="251333"/>
                </a:moveTo>
                <a:lnTo>
                  <a:pt x="722249" y="251333"/>
                </a:lnTo>
                <a:lnTo>
                  <a:pt x="715899" y="257683"/>
                </a:lnTo>
                <a:lnTo>
                  <a:pt x="728599" y="257683"/>
                </a:lnTo>
                <a:lnTo>
                  <a:pt x="728599" y="251333"/>
                </a:lnTo>
                <a:close/>
              </a:path>
              <a:path w="1444625" h="264160">
                <a:moveTo>
                  <a:pt x="1368298" y="0"/>
                </a:moveTo>
                <a:lnTo>
                  <a:pt x="1368298" y="76200"/>
                </a:lnTo>
                <a:lnTo>
                  <a:pt x="1431798" y="44450"/>
                </a:lnTo>
                <a:lnTo>
                  <a:pt x="1380998" y="44450"/>
                </a:lnTo>
                <a:lnTo>
                  <a:pt x="1380998" y="31750"/>
                </a:lnTo>
                <a:lnTo>
                  <a:pt x="1431798" y="31750"/>
                </a:lnTo>
                <a:lnTo>
                  <a:pt x="1368298" y="0"/>
                </a:lnTo>
                <a:close/>
              </a:path>
              <a:path w="1444625" h="264160">
                <a:moveTo>
                  <a:pt x="728599" y="38100"/>
                </a:moveTo>
                <a:lnTo>
                  <a:pt x="722249" y="44450"/>
                </a:lnTo>
                <a:lnTo>
                  <a:pt x="728599" y="44450"/>
                </a:lnTo>
                <a:lnTo>
                  <a:pt x="728599" y="38100"/>
                </a:lnTo>
                <a:close/>
              </a:path>
              <a:path w="1444625" h="264160">
                <a:moveTo>
                  <a:pt x="1368298" y="38100"/>
                </a:moveTo>
                <a:lnTo>
                  <a:pt x="728599" y="38100"/>
                </a:lnTo>
                <a:lnTo>
                  <a:pt x="728599" y="44450"/>
                </a:lnTo>
                <a:lnTo>
                  <a:pt x="1368298" y="44450"/>
                </a:lnTo>
                <a:lnTo>
                  <a:pt x="1368298" y="38100"/>
                </a:lnTo>
                <a:close/>
              </a:path>
              <a:path w="1444625" h="264160">
                <a:moveTo>
                  <a:pt x="1431798" y="31750"/>
                </a:moveTo>
                <a:lnTo>
                  <a:pt x="1380998" y="31750"/>
                </a:lnTo>
                <a:lnTo>
                  <a:pt x="1380998" y="44450"/>
                </a:lnTo>
                <a:lnTo>
                  <a:pt x="1431798" y="44450"/>
                </a:lnTo>
                <a:lnTo>
                  <a:pt x="1444498" y="38100"/>
                </a:lnTo>
                <a:lnTo>
                  <a:pt x="1431798" y="317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51150" y="3525520"/>
            <a:ext cx="1444625" cy="235585"/>
          </a:xfrm>
          <a:custGeom>
            <a:avLst/>
            <a:gdLst/>
            <a:ahLst/>
            <a:cxnLst/>
            <a:rect l="l" t="t" r="r" b="b"/>
            <a:pathLst>
              <a:path w="1444625" h="235585">
                <a:moveTo>
                  <a:pt x="1368298" y="159257"/>
                </a:moveTo>
                <a:lnTo>
                  <a:pt x="1368298" y="235457"/>
                </a:lnTo>
                <a:lnTo>
                  <a:pt x="1431798" y="203707"/>
                </a:lnTo>
                <a:lnTo>
                  <a:pt x="1380998" y="203707"/>
                </a:lnTo>
                <a:lnTo>
                  <a:pt x="1380998" y="191007"/>
                </a:lnTo>
                <a:lnTo>
                  <a:pt x="1431798" y="191007"/>
                </a:lnTo>
                <a:lnTo>
                  <a:pt x="1368298" y="159257"/>
                </a:lnTo>
                <a:close/>
              </a:path>
              <a:path w="1444625" h="235585">
                <a:moveTo>
                  <a:pt x="715899" y="6350"/>
                </a:moveTo>
                <a:lnTo>
                  <a:pt x="715899" y="200913"/>
                </a:lnTo>
                <a:lnTo>
                  <a:pt x="718692" y="203707"/>
                </a:lnTo>
                <a:lnTo>
                  <a:pt x="1368298" y="203707"/>
                </a:lnTo>
                <a:lnTo>
                  <a:pt x="1368298" y="197357"/>
                </a:lnTo>
                <a:lnTo>
                  <a:pt x="728599" y="197357"/>
                </a:lnTo>
                <a:lnTo>
                  <a:pt x="722249" y="191007"/>
                </a:lnTo>
                <a:lnTo>
                  <a:pt x="728599" y="191007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235585">
                <a:moveTo>
                  <a:pt x="1431798" y="191007"/>
                </a:moveTo>
                <a:lnTo>
                  <a:pt x="1380998" y="191007"/>
                </a:lnTo>
                <a:lnTo>
                  <a:pt x="1380998" y="203707"/>
                </a:lnTo>
                <a:lnTo>
                  <a:pt x="1431798" y="203707"/>
                </a:lnTo>
                <a:lnTo>
                  <a:pt x="1444498" y="197357"/>
                </a:lnTo>
                <a:lnTo>
                  <a:pt x="1431798" y="191007"/>
                </a:lnTo>
                <a:close/>
              </a:path>
              <a:path w="1444625" h="235585">
                <a:moveTo>
                  <a:pt x="728599" y="191007"/>
                </a:moveTo>
                <a:lnTo>
                  <a:pt x="722249" y="191007"/>
                </a:lnTo>
                <a:lnTo>
                  <a:pt x="728599" y="197357"/>
                </a:lnTo>
                <a:lnTo>
                  <a:pt x="728599" y="191007"/>
                </a:lnTo>
                <a:close/>
              </a:path>
              <a:path w="1444625" h="235585">
                <a:moveTo>
                  <a:pt x="1368298" y="191007"/>
                </a:moveTo>
                <a:lnTo>
                  <a:pt x="728599" y="191007"/>
                </a:lnTo>
                <a:lnTo>
                  <a:pt x="728599" y="197357"/>
                </a:lnTo>
                <a:lnTo>
                  <a:pt x="1368298" y="197357"/>
                </a:lnTo>
                <a:lnTo>
                  <a:pt x="1368298" y="191007"/>
                </a:lnTo>
                <a:close/>
              </a:path>
              <a:path w="1444625" h="235585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235585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51150" y="3525520"/>
            <a:ext cx="1444625" cy="643890"/>
          </a:xfrm>
          <a:custGeom>
            <a:avLst/>
            <a:gdLst/>
            <a:ahLst/>
            <a:cxnLst/>
            <a:rect l="l" t="t" r="r" b="b"/>
            <a:pathLst>
              <a:path w="1444625" h="643889">
                <a:moveTo>
                  <a:pt x="1368298" y="567689"/>
                </a:moveTo>
                <a:lnTo>
                  <a:pt x="1368298" y="643889"/>
                </a:lnTo>
                <a:lnTo>
                  <a:pt x="1431798" y="612139"/>
                </a:lnTo>
                <a:lnTo>
                  <a:pt x="1380998" y="612139"/>
                </a:lnTo>
                <a:lnTo>
                  <a:pt x="1380998" y="599439"/>
                </a:lnTo>
                <a:lnTo>
                  <a:pt x="1431798" y="599439"/>
                </a:lnTo>
                <a:lnTo>
                  <a:pt x="1368298" y="567689"/>
                </a:lnTo>
                <a:close/>
              </a:path>
              <a:path w="1444625" h="643889">
                <a:moveTo>
                  <a:pt x="715899" y="6350"/>
                </a:moveTo>
                <a:lnTo>
                  <a:pt x="715899" y="609218"/>
                </a:lnTo>
                <a:lnTo>
                  <a:pt x="718692" y="612139"/>
                </a:lnTo>
                <a:lnTo>
                  <a:pt x="1368298" y="612139"/>
                </a:lnTo>
                <a:lnTo>
                  <a:pt x="1368298" y="605789"/>
                </a:lnTo>
                <a:lnTo>
                  <a:pt x="728599" y="605789"/>
                </a:lnTo>
                <a:lnTo>
                  <a:pt x="722249" y="599439"/>
                </a:lnTo>
                <a:lnTo>
                  <a:pt x="728599" y="599439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643889">
                <a:moveTo>
                  <a:pt x="1431798" y="599439"/>
                </a:moveTo>
                <a:lnTo>
                  <a:pt x="1380998" y="599439"/>
                </a:lnTo>
                <a:lnTo>
                  <a:pt x="1380998" y="612139"/>
                </a:lnTo>
                <a:lnTo>
                  <a:pt x="1431798" y="612139"/>
                </a:lnTo>
                <a:lnTo>
                  <a:pt x="1444498" y="605789"/>
                </a:lnTo>
                <a:lnTo>
                  <a:pt x="1431798" y="599439"/>
                </a:lnTo>
                <a:close/>
              </a:path>
              <a:path w="1444625" h="643889">
                <a:moveTo>
                  <a:pt x="728599" y="599439"/>
                </a:moveTo>
                <a:lnTo>
                  <a:pt x="722249" y="599439"/>
                </a:lnTo>
                <a:lnTo>
                  <a:pt x="728599" y="605789"/>
                </a:lnTo>
                <a:lnTo>
                  <a:pt x="728599" y="599439"/>
                </a:lnTo>
                <a:close/>
              </a:path>
              <a:path w="1444625" h="643889">
                <a:moveTo>
                  <a:pt x="1368298" y="599439"/>
                </a:moveTo>
                <a:lnTo>
                  <a:pt x="728599" y="599439"/>
                </a:lnTo>
                <a:lnTo>
                  <a:pt x="728599" y="605789"/>
                </a:lnTo>
                <a:lnTo>
                  <a:pt x="1368298" y="605789"/>
                </a:lnTo>
                <a:lnTo>
                  <a:pt x="1368298" y="599439"/>
                </a:lnTo>
                <a:close/>
              </a:path>
              <a:path w="1444625" h="643889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643889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51150" y="3525520"/>
            <a:ext cx="1444625" cy="1051560"/>
          </a:xfrm>
          <a:custGeom>
            <a:avLst/>
            <a:gdLst/>
            <a:ahLst/>
            <a:cxnLst/>
            <a:rect l="l" t="t" r="r" b="b"/>
            <a:pathLst>
              <a:path w="1444625" h="1051560">
                <a:moveTo>
                  <a:pt x="1368298" y="974978"/>
                </a:moveTo>
                <a:lnTo>
                  <a:pt x="1368298" y="1051178"/>
                </a:lnTo>
                <a:lnTo>
                  <a:pt x="1431798" y="1019428"/>
                </a:lnTo>
                <a:lnTo>
                  <a:pt x="1380998" y="1019428"/>
                </a:lnTo>
                <a:lnTo>
                  <a:pt x="1380998" y="1006728"/>
                </a:lnTo>
                <a:lnTo>
                  <a:pt x="1431798" y="1006728"/>
                </a:lnTo>
                <a:lnTo>
                  <a:pt x="1368298" y="974978"/>
                </a:lnTo>
                <a:close/>
              </a:path>
              <a:path w="1444625" h="1051560">
                <a:moveTo>
                  <a:pt x="715899" y="6350"/>
                </a:moveTo>
                <a:lnTo>
                  <a:pt x="715899" y="1016634"/>
                </a:lnTo>
                <a:lnTo>
                  <a:pt x="718692" y="1019428"/>
                </a:lnTo>
                <a:lnTo>
                  <a:pt x="1368298" y="1019428"/>
                </a:lnTo>
                <a:lnTo>
                  <a:pt x="1368298" y="1013078"/>
                </a:lnTo>
                <a:lnTo>
                  <a:pt x="728599" y="1013078"/>
                </a:lnTo>
                <a:lnTo>
                  <a:pt x="722249" y="1006728"/>
                </a:lnTo>
                <a:lnTo>
                  <a:pt x="728599" y="1006728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1051560">
                <a:moveTo>
                  <a:pt x="1431798" y="1006728"/>
                </a:moveTo>
                <a:lnTo>
                  <a:pt x="1380998" y="1006728"/>
                </a:lnTo>
                <a:lnTo>
                  <a:pt x="1380998" y="1019428"/>
                </a:lnTo>
                <a:lnTo>
                  <a:pt x="1431798" y="1019428"/>
                </a:lnTo>
                <a:lnTo>
                  <a:pt x="1444498" y="1013078"/>
                </a:lnTo>
                <a:lnTo>
                  <a:pt x="1431798" y="1006728"/>
                </a:lnTo>
                <a:close/>
              </a:path>
              <a:path w="1444625" h="1051560">
                <a:moveTo>
                  <a:pt x="728599" y="1006728"/>
                </a:moveTo>
                <a:lnTo>
                  <a:pt x="722249" y="1006728"/>
                </a:lnTo>
                <a:lnTo>
                  <a:pt x="728599" y="1013078"/>
                </a:lnTo>
                <a:lnTo>
                  <a:pt x="728599" y="1006728"/>
                </a:lnTo>
                <a:close/>
              </a:path>
              <a:path w="1444625" h="1051560">
                <a:moveTo>
                  <a:pt x="1368298" y="1006728"/>
                </a:moveTo>
                <a:lnTo>
                  <a:pt x="728599" y="1006728"/>
                </a:lnTo>
                <a:lnTo>
                  <a:pt x="728599" y="1013078"/>
                </a:lnTo>
                <a:lnTo>
                  <a:pt x="1368298" y="1013078"/>
                </a:lnTo>
                <a:lnTo>
                  <a:pt x="1368298" y="1006728"/>
                </a:lnTo>
                <a:close/>
              </a:path>
              <a:path w="1444625" h="1051560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1051560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51150" y="3525520"/>
            <a:ext cx="1444625" cy="1463040"/>
          </a:xfrm>
          <a:custGeom>
            <a:avLst/>
            <a:gdLst/>
            <a:ahLst/>
            <a:cxnLst/>
            <a:rect l="l" t="t" r="r" b="b"/>
            <a:pathLst>
              <a:path w="1444625" h="1463039">
                <a:moveTo>
                  <a:pt x="1368298" y="1386331"/>
                </a:moveTo>
                <a:lnTo>
                  <a:pt x="1368298" y="1462531"/>
                </a:lnTo>
                <a:lnTo>
                  <a:pt x="1431798" y="1430781"/>
                </a:lnTo>
                <a:lnTo>
                  <a:pt x="1380998" y="1430781"/>
                </a:lnTo>
                <a:lnTo>
                  <a:pt x="1380998" y="1418081"/>
                </a:lnTo>
                <a:lnTo>
                  <a:pt x="1431798" y="1418081"/>
                </a:lnTo>
                <a:lnTo>
                  <a:pt x="1368298" y="1386331"/>
                </a:lnTo>
                <a:close/>
              </a:path>
              <a:path w="1444625" h="1463039">
                <a:moveTo>
                  <a:pt x="715899" y="6350"/>
                </a:moveTo>
                <a:lnTo>
                  <a:pt x="715899" y="1427987"/>
                </a:lnTo>
                <a:lnTo>
                  <a:pt x="718692" y="1430781"/>
                </a:lnTo>
                <a:lnTo>
                  <a:pt x="1368298" y="1430781"/>
                </a:lnTo>
                <a:lnTo>
                  <a:pt x="1368298" y="1424431"/>
                </a:lnTo>
                <a:lnTo>
                  <a:pt x="728599" y="1424431"/>
                </a:lnTo>
                <a:lnTo>
                  <a:pt x="722249" y="1418081"/>
                </a:lnTo>
                <a:lnTo>
                  <a:pt x="728599" y="1418081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1463039">
                <a:moveTo>
                  <a:pt x="1431798" y="1418081"/>
                </a:moveTo>
                <a:lnTo>
                  <a:pt x="1380998" y="1418081"/>
                </a:lnTo>
                <a:lnTo>
                  <a:pt x="1380998" y="1430781"/>
                </a:lnTo>
                <a:lnTo>
                  <a:pt x="1431798" y="1430781"/>
                </a:lnTo>
                <a:lnTo>
                  <a:pt x="1444498" y="1424431"/>
                </a:lnTo>
                <a:lnTo>
                  <a:pt x="1431798" y="1418081"/>
                </a:lnTo>
                <a:close/>
              </a:path>
              <a:path w="1444625" h="1463039">
                <a:moveTo>
                  <a:pt x="728599" y="1418081"/>
                </a:moveTo>
                <a:lnTo>
                  <a:pt x="722249" y="1418081"/>
                </a:lnTo>
                <a:lnTo>
                  <a:pt x="728599" y="1424431"/>
                </a:lnTo>
                <a:lnTo>
                  <a:pt x="728599" y="1418081"/>
                </a:lnTo>
                <a:close/>
              </a:path>
              <a:path w="1444625" h="1463039">
                <a:moveTo>
                  <a:pt x="1368298" y="1418081"/>
                </a:moveTo>
                <a:lnTo>
                  <a:pt x="728599" y="1418081"/>
                </a:lnTo>
                <a:lnTo>
                  <a:pt x="728599" y="1424431"/>
                </a:lnTo>
                <a:lnTo>
                  <a:pt x="1368298" y="1424431"/>
                </a:lnTo>
                <a:lnTo>
                  <a:pt x="1368298" y="1418081"/>
                </a:lnTo>
                <a:close/>
              </a:path>
              <a:path w="1444625" h="1463039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1463039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51150" y="3525520"/>
            <a:ext cx="1444625" cy="1873885"/>
          </a:xfrm>
          <a:custGeom>
            <a:avLst/>
            <a:gdLst/>
            <a:ahLst/>
            <a:cxnLst/>
            <a:rect l="l" t="t" r="r" b="b"/>
            <a:pathLst>
              <a:path w="1444625" h="1873885">
                <a:moveTo>
                  <a:pt x="1368298" y="1797684"/>
                </a:moveTo>
                <a:lnTo>
                  <a:pt x="1368298" y="1873884"/>
                </a:lnTo>
                <a:lnTo>
                  <a:pt x="1431798" y="1842134"/>
                </a:lnTo>
                <a:lnTo>
                  <a:pt x="1380998" y="1842134"/>
                </a:lnTo>
                <a:lnTo>
                  <a:pt x="1380998" y="1829434"/>
                </a:lnTo>
                <a:lnTo>
                  <a:pt x="1431798" y="1829434"/>
                </a:lnTo>
                <a:lnTo>
                  <a:pt x="1368298" y="1797684"/>
                </a:lnTo>
                <a:close/>
              </a:path>
              <a:path w="1444625" h="1873885">
                <a:moveTo>
                  <a:pt x="715899" y="6350"/>
                </a:moveTo>
                <a:lnTo>
                  <a:pt x="715899" y="1839340"/>
                </a:lnTo>
                <a:lnTo>
                  <a:pt x="718692" y="1842134"/>
                </a:lnTo>
                <a:lnTo>
                  <a:pt x="1368298" y="1842134"/>
                </a:lnTo>
                <a:lnTo>
                  <a:pt x="1368298" y="1835784"/>
                </a:lnTo>
                <a:lnTo>
                  <a:pt x="728599" y="1835784"/>
                </a:lnTo>
                <a:lnTo>
                  <a:pt x="722249" y="1829434"/>
                </a:lnTo>
                <a:lnTo>
                  <a:pt x="728599" y="1829434"/>
                </a:lnTo>
                <a:lnTo>
                  <a:pt x="728599" y="12700"/>
                </a:lnTo>
                <a:lnTo>
                  <a:pt x="722249" y="12700"/>
                </a:lnTo>
                <a:lnTo>
                  <a:pt x="715899" y="6350"/>
                </a:lnTo>
                <a:close/>
              </a:path>
              <a:path w="1444625" h="1873885">
                <a:moveTo>
                  <a:pt x="1431798" y="1829434"/>
                </a:moveTo>
                <a:lnTo>
                  <a:pt x="1380998" y="1829434"/>
                </a:lnTo>
                <a:lnTo>
                  <a:pt x="1380998" y="1842134"/>
                </a:lnTo>
                <a:lnTo>
                  <a:pt x="1431798" y="1842134"/>
                </a:lnTo>
                <a:lnTo>
                  <a:pt x="1444498" y="1835784"/>
                </a:lnTo>
                <a:lnTo>
                  <a:pt x="1431798" y="1829434"/>
                </a:lnTo>
                <a:close/>
              </a:path>
              <a:path w="1444625" h="1873885">
                <a:moveTo>
                  <a:pt x="728599" y="1829434"/>
                </a:moveTo>
                <a:lnTo>
                  <a:pt x="722249" y="1829434"/>
                </a:lnTo>
                <a:lnTo>
                  <a:pt x="728599" y="1835784"/>
                </a:lnTo>
                <a:lnTo>
                  <a:pt x="728599" y="1829434"/>
                </a:lnTo>
                <a:close/>
              </a:path>
              <a:path w="1444625" h="1873885">
                <a:moveTo>
                  <a:pt x="1368298" y="1829434"/>
                </a:moveTo>
                <a:lnTo>
                  <a:pt x="728599" y="1829434"/>
                </a:lnTo>
                <a:lnTo>
                  <a:pt x="728599" y="1835784"/>
                </a:lnTo>
                <a:lnTo>
                  <a:pt x="1368298" y="1835784"/>
                </a:lnTo>
                <a:lnTo>
                  <a:pt x="1368298" y="1829434"/>
                </a:lnTo>
                <a:close/>
              </a:path>
              <a:path w="1444625" h="1873885">
                <a:moveTo>
                  <a:pt x="725804" y="0"/>
                </a:moveTo>
                <a:lnTo>
                  <a:pt x="0" y="0"/>
                </a:lnTo>
                <a:lnTo>
                  <a:pt x="0" y="12700"/>
                </a:lnTo>
                <a:lnTo>
                  <a:pt x="715899" y="12700"/>
                </a:lnTo>
                <a:lnTo>
                  <a:pt x="715899" y="6350"/>
                </a:lnTo>
                <a:lnTo>
                  <a:pt x="728599" y="6350"/>
                </a:lnTo>
                <a:lnTo>
                  <a:pt x="728599" y="2793"/>
                </a:lnTo>
                <a:lnTo>
                  <a:pt x="725804" y="0"/>
                </a:lnTo>
                <a:close/>
              </a:path>
              <a:path w="1444625" h="1873885">
                <a:moveTo>
                  <a:pt x="728599" y="6350"/>
                </a:moveTo>
                <a:lnTo>
                  <a:pt x="715899" y="6350"/>
                </a:lnTo>
                <a:lnTo>
                  <a:pt x="722249" y="12700"/>
                </a:lnTo>
                <a:lnTo>
                  <a:pt x="728599" y="12700"/>
                </a:lnTo>
                <a:lnTo>
                  <a:pt x="728599" y="635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Veri Yer Tutucusu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ECE0-DEB6-43C4-B398-8D8C3028B221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60" dirty="0"/>
              <a:t>Fiziksel</a:t>
            </a:r>
            <a:r>
              <a:rPr spc="-345" dirty="0"/>
              <a:t> </a:t>
            </a:r>
            <a:r>
              <a:rPr spc="-415" dirty="0"/>
              <a:t>Çevre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442200" cy="2164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İşlevlerin </a:t>
            </a:r>
            <a:r>
              <a:rPr sz="1800" spc="-5" dirty="0">
                <a:latin typeface="Arial"/>
                <a:cs typeface="Arial"/>
              </a:rPr>
              <a:t>geliştirileceği, işletileceği </a:t>
            </a:r>
            <a:r>
              <a:rPr sz="1800" spc="-10" dirty="0">
                <a:latin typeface="Arial"/>
                <a:cs typeface="Arial"/>
              </a:rPr>
              <a:t>aygıtlar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nerededir.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marR="508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 tek </a:t>
            </a:r>
            <a:r>
              <a:rPr sz="1800" spc="-5" dirty="0">
                <a:latin typeface="Arial"/>
                <a:cs typeface="Arial"/>
              </a:rPr>
              <a:t>bir </a:t>
            </a:r>
            <a:r>
              <a:rPr sz="1800" spc="-15" dirty="0">
                <a:latin typeface="Arial"/>
                <a:cs typeface="Arial"/>
              </a:rPr>
              <a:t>yerde </a:t>
            </a:r>
            <a:r>
              <a:rPr sz="1800" spc="5" dirty="0">
                <a:latin typeface="Arial"/>
                <a:cs typeface="Arial"/>
              </a:rPr>
              <a:t>mi </a:t>
            </a:r>
            <a:r>
              <a:rPr sz="1800" spc="-5" dirty="0">
                <a:latin typeface="Arial"/>
                <a:cs typeface="Arial"/>
              </a:rPr>
              <a:t>olacak? birden </a:t>
            </a:r>
            <a:r>
              <a:rPr sz="1800" dirty="0">
                <a:latin typeface="Arial"/>
                <a:cs typeface="Arial"/>
              </a:rPr>
              <a:t>çok ve </a:t>
            </a:r>
            <a:r>
              <a:rPr sz="1800" spc="-5" dirty="0">
                <a:latin typeface="Arial"/>
                <a:cs typeface="Arial"/>
              </a:rPr>
              <a:t>fiziksel olarak birbirinden  </a:t>
            </a:r>
            <a:r>
              <a:rPr sz="1800" spc="-10" dirty="0">
                <a:latin typeface="Arial"/>
                <a:cs typeface="Arial"/>
              </a:rPr>
              <a:t>ayrılmış yerler </a:t>
            </a:r>
            <a:r>
              <a:rPr sz="1800" dirty="0">
                <a:latin typeface="Arial"/>
                <a:cs typeface="Arial"/>
              </a:rPr>
              <a:t>söz </a:t>
            </a:r>
            <a:r>
              <a:rPr sz="1800" spc="-5" dirty="0">
                <a:latin typeface="Arial"/>
                <a:cs typeface="Arial"/>
              </a:rPr>
              <a:t>konusu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marR="233045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Sıcaklık nem oranı </a:t>
            </a:r>
            <a:r>
              <a:rPr sz="1800" spc="-15" dirty="0">
                <a:latin typeface="Arial"/>
                <a:cs typeface="Arial"/>
              </a:rPr>
              <a:t>veya </a:t>
            </a:r>
            <a:r>
              <a:rPr sz="1800" spc="-10" dirty="0">
                <a:latin typeface="Arial"/>
                <a:cs typeface="Arial"/>
              </a:rPr>
              <a:t>manyetik </a:t>
            </a:r>
            <a:r>
              <a:rPr sz="1800" spc="-5" dirty="0">
                <a:latin typeface="Arial"/>
                <a:cs typeface="Arial"/>
              </a:rPr>
              <a:t>etkileşim gibi </a:t>
            </a:r>
            <a:r>
              <a:rPr sz="1800" dirty="0">
                <a:latin typeface="Arial"/>
                <a:cs typeface="Arial"/>
              </a:rPr>
              <a:t>çevresel </a:t>
            </a:r>
            <a:r>
              <a:rPr sz="1800" spc="-5" dirty="0">
                <a:latin typeface="Arial"/>
                <a:cs typeface="Arial"/>
              </a:rPr>
              <a:t>kısıtlamalar  </a:t>
            </a:r>
            <a:r>
              <a:rPr sz="1800" dirty="0">
                <a:latin typeface="Arial"/>
                <a:cs typeface="Arial"/>
              </a:rPr>
              <a:t>var</a:t>
            </a:r>
            <a:r>
              <a:rPr sz="1800" spc="-5" dirty="0">
                <a:latin typeface="Arial"/>
                <a:cs typeface="Arial"/>
              </a:rPr>
              <a:t> 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3440" y="3967479"/>
            <a:ext cx="2131060" cy="231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78FB0-B6C5-40C6-A8A4-6BEA1D7C85C1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60" dirty="0"/>
              <a:t>Ara</a:t>
            </a:r>
            <a:r>
              <a:rPr spc="-420" dirty="0"/>
              <a:t> </a:t>
            </a:r>
            <a:r>
              <a:rPr spc="-254" dirty="0"/>
              <a:t>yüzler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46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5829935" cy="2274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Girdiler </a:t>
            </a:r>
            <a:r>
              <a:rPr sz="1800" spc="-5" dirty="0">
                <a:latin typeface="Arial"/>
                <a:cs typeface="Arial"/>
              </a:rPr>
              <a:t>bir </a:t>
            </a:r>
            <a:r>
              <a:rPr sz="1800" spc="10" dirty="0">
                <a:latin typeface="Arial"/>
                <a:cs typeface="Arial"/>
              </a:rPr>
              <a:t>mi </a:t>
            </a:r>
            <a:r>
              <a:rPr sz="1800" spc="-10" dirty="0">
                <a:latin typeface="Arial"/>
                <a:cs typeface="Arial"/>
              </a:rPr>
              <a:t>yoksa </a:t>
            </a:r>
            <a:r>
              <a:rPr sz="1800" spc="-5" dirty="0">
                <a:latin typeface="Arial"/>
                <a:cs typeface="Arial"/>
              </a:rPr>
              <a:t>birden çok sistemden </a:t>
            </a:r>
            <a:r>
              <a:rPr sz="1800" spc="5" dirty="0">
                <a:latin typeface="Arial"/>
                <a:cs typeface="Arial"/>
              </a:rPr>
              <a:t>mi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geliyor?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0" dirty="0">
                <a:latin typeface="Arial"/>
                <a:cs typeface="Arial"/>
              </a:rPr>
              <a:t>Çıktılar </a:t>
            </a:r>
            <a:r>
              <a:rPr sz="1800" spc="-5" dirty="0">
                <a:latin typeface="Arial"/>
                <a:cs typeface="Arial"/>
              </a:rPr>
              <a:t>bir </a:t>
            </a:r>
            <a:r>
              <a:rPr sz="1800" spc="5" dirty="0">
                <a:latin typeface="Arial"/>
                <a:cs typeface="Arial"/>
              </a:rPr>
              <a:t>mi </a:t>
            </a:r>
            <a:r>
              <a:rPr sz="1800" spc="-10" dirty="0">
                <a:latin typeface="Arial"/>
                <a:cs typeface="Arial"/>
              </a:rPr>
              <a:t>yoksa </a:t>
            </a:r>
            <a:r>
              <a:rPr sz="1800" spc="-5" dirty="0">
                <a:latin typeface="Arial"/>
                <a:cs typeface="Arial"/>
              </a:rPr>
              <a:t>birden </a:t>
            </a:r>
            <a:r>
              <a:rPr sz="1800" dirty="0">
                <a:latin typeface="Arial"/>
                <a:cs typeface="Arial"/>
              </a:rPr>
              <a:t>çok sisteme </a:t>
            </a:r>
            <a:r>
              <a:rPr sz="1800" spc="5" dirty="0">
                <a:latin typeface="Arial"/>
                <a:cs typeface="Arial"/>
              </a:rPr>
              <a:t>mi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gidiyor?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5" dirty="0">
                <a:latin typeface="Arial"/>
                <a:cs typeface="Arial"/>
              </a:rPr>
              <a:t>Verilerin </a:t>
            </a:r>
            <a:r>
              <a:rPr sz="1800" spc="-10" dirty="0">
                <a:latin typeface="Arial"/>
                <a:cs typeface="Arial"/>
              </a:rPr>
              <a:t>nasıl </a:t>
            </a:r>
            <a:r>
              <a:rPr sz="1800" spc="-5" dirty="0">
                <a:latin typeface="Arial"/>
                <a:cs typeface="Arial"/>
              </a:rPr>
              <a:t>biçimlendirileceğine ilişkin bir </a:t>
            </a:r>
            <a:r>
              <a:rPr sz="1800" spc="-20" dirty="0">
                <a:latin typeface="Arial"/>
                <a:cs typeface="Arial"/>
              </a:rPr>
              <a:t>yol </a:t>
            </a:r>
            <a:r>
              <a:rPr sz="1800" dirty="0">
                <a:latin typeface="Arial"/>
                <a:cs typeface="Arial"/>
              </a:rPr>
              <a:t>var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5" dirty="0">
                <a:latin typeface="Arial"/>
                <a:cs typeface="Arial"/>
              </a:rPr>
              <a:t>Verilerin </a:t>
            </a:r>
            <a:r>
              <a:rPr sz="1800" spc="-5" dirty="0">
                <a:latin typeface="Arial"/>
                <a:cs typeface="Arial"/>
              </a:rPr>
              <a:t>kullanılacağı önerilen bir ortam </a:t>
            </a:r>
            <a:r>
              <a:rPr sz="1800" dirty="0">
                <a:latin typeface="Arial"/>
                <a:cs typeface="Arial"/>
              </a:rPr>
              <a:t>var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1160" y="4480559"/>
            <a:ext cx="3449320" cy="1496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2AD2-FD8D-4E65-A82D-6BDE2825A442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40" dirty="0"/>
              <a:t>Kullanıcı ve </a:t>
            </a:r>
            <a:r>
              <a:rPr spc="-345" dirty="0"/>
              <a:t>İnsan</a:t>
            </a:r>
            <a:r>
              <a:rPr spc="-295" dirty="0"/>
              <a:t> </a:t>
            </a:r>
            <a:r>
              <a:rPr spc="-175" dirty="0"/>
              <a:t>etmeni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6830695" cy="293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Sistemi kim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kullanacak?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Farklı tiplerde </a:t>
            </a:r>
            <a:r>
              <a:rPr sz="1800" spc="-10" dirty="0">
                <a:latin typeface="Arial"/>
                <a:cs typeface="Arial"/>
              </a:rPr>
              <a:t>kullanıcılar </a:t>
            </a:r>
            <a:r>
              <a:rPr sz="1800" spc="-5" dirty="0">
                <a:latin typeface="Arial"/>
                <a:cs typeface="Arial"/>
              </a:rPr>
              <a:t>olacak mı?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Her bir kullanıcı tipinin </a:t>
            </a:r>
            <a:r>
              <a:rPr sz="1800" spc="-15" dirty="0">
                <a:latin typeface="Arial"/>
                <a:cs typeface="Arial"/>
              </a:rPr>
              <a:t>yetenek düzeyi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nedir?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Her kullanıcı </a:t>
            </a:r>
            <a:r>
              <a:rPr sz="1800" dirty="0">
                <a:latin typeface="Arial"/>
                <a:cs typeface="Arial"/>
              </a:rPr>
              <a:t>tipi </a:t>
            </a:r>
            <a:r>
              <a:rPr sz="1800" spc="-5" dirty="0">
                <a:latin typeface="Arial"/>
                <a:cs typeface="Arial"/>
              </a:rPr>
              <a:t>için ne tür eğitimler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gerekli?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Bir </a:t>
            </a:r>
            <a:r>
              <a:rPr sz="1800" spc="-10" dirty="0">
                <a:latin typeface="Arial"/>
                <a:cs typeface="Arial"/>
              </a:rPr>
              <a:t>kullanıcının </a:t>
            </a:r>
            <a:r>
              <a:rPr sz="1800" dirty="0">
                <a:latin typeface="Arial"/>
                <a:cs typeface="Arial"/>
              </a:rPr>
              <a:t>sistemi kötü </a:t>
            </a:r>
            <a:r>
              <a:rPr sz="1800" spc="-5" dirty="0">
                <a:latin typeface="Arial"/>
                <a:cs typeface="Arial"/>
              </a:rPr>
              <a:t>amaçlı kullanması ne ölçüde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zordur?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1044-1D81-4AAD-B409-049B12825CBC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280" dirty="0"/>
              <a:t>İşlevsellik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48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239000" cy="2548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 </a:t>
            </a:r>
            <a:r>
              <a:rPr sz="1800" spc="-5" dirty="0">
                <a:latin typeface="Arial"/>
                <a:cs typeface="Arial"/>
              </a:rPr>
              <a:t>ne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yapacak?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 </a:t>
            </a:r>
            <a:r>
              <a:rPr sz="1800" spc="-5" dirty="0">
                <a:latin typeface="Arial"/>
                <a:cs typeface="Arial"/>
              </a:rPr>
              <a:t>bunu ne zaman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gerçekleştirecek?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Sistem </a:t>
            </a:r>
            <a:r>
              <a:rPr sz="1800" spc="-10" dirty="0">
                <a:latin typeface="Arial"/>
                <a:cs typeface="Arial"/>
              </a:rPr>
              <a:t>nasıl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ne zaman değiştirilebilir </a:t>
            </a:r>
            <a:r>
              <a:rPr sz="1800" spc="-10" dirty="0">
                <a:latin typeface="Arial"/>
                <a:cs typeface="Arial"/>
              </a:rPr>
              <a:t>ve/veya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güçlendirilebilir?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Çalışma </a:t>
            </a:r>
            <a:r>
              <a:rPr sz="1800" spc="-20" dirty="0">
                <a:latin typeface="Arial"/>
                <a:cs typeface="Arial"/>
              </a:rPr>
              <a:t>hızı, yanıt </a:t>
            </a:r>
            <a:r>
              <a:rPr sz="1800" spc="-5" dirty="0">
                <a:latin typeface="Arial"/>
                <a:cs typeface="Arial"/>
              </a:rPr>
              <a:t>süresi </a:t>
            </a:r>
            <a:r>
              <a:rPr sz="1800" spc="-25" dirty="0">
                <a:latin typeface="Arial"/>
                <a:cs typeface="Arial"/>
              </a:rPr>
              <a:t>ya </a:t>
            </a:r>
            <a:r>
              <a:rPr sz="1800" spc="-5" dirty="0">
                <a:latin typeface="Arial"/>
                <a:cs typeface="Arial"/>
              </a:rPr>
              <a:t>da çıktı </a:t>
            </a:r>
            <a:r>
              <a:rPr sz="1800" spc="-10" dirty="0">
                <a:latin typeface="Arial"/>
                <a:cs typeface="Arial"/>
              </a:rPr>
              <a:t>üzerinde kısıtlayıcı </a:t>
            </a:r>
            <a:r>
              <a:rPr sz="1800" spc="-5" dirty="0">
                <a:latin typeface="Arial"/>
                <a:cs typeface="Arial"/>
              </a:rPr>
              <a:t>etmenler</a:t>
            </a:r>
            <a:r>
              <a:rPr sz="1800" spc="3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var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88853" y="4395851"/>
            <a:ext cx="2791626" cy="1768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C86B-5078-47F0-ADA8-EF66B5FF7B02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30" dirty="0"/>
              <a:t>Belgeleme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49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5520055" cy="95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Ne </a:t>
            </a:r>
            <a:r>
              <a:rPr sz="1800" dirty="0">
                <a:latin typeface="Arial"/>
                <a:cs typeface="Arial"/>
              </a:rPr>
              <a:t>kadar belgeleme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gereklidir?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Belgeleme hangi kullanıcı kitlesini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hedeflemektedir?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2580" y="2974339"/>
            <a:ext cx="5961380" cy="3047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5406-BAD6-4E22-913F-D9F8D7CE8020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Proje</a:t>
            </a:r>
            <a:r>
              <a:rPr spc="-390" dirty="0"/>
              <a:t> </a:t>
            </a:r>
            <a:r>
              <a:rPr spc="-375" dirty="0"/>
              <a:t>Kaynakları	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72807" y="4903216"/>
            <a:ext cx="698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sz="1800" spc="-90" dirty="0">
                <a:solidFill>
                  <a:srgbClr val="C00000"/>
                </a:solidFill>
                <a:latin typeface="Arial"/>
                <a:cs typeface="Arial"/>
              </a:rPr>
              <a:t>Planlama;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bu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kaynakların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tanımını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yapar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800" spc="-125" dirty="0">
                <a:solidFill>
                  <a:srgbClr val="404040"/>
                </a:solidFill>
                <a:latin typeface="Arial"/>
                <a:cs typeface="Arial"/>
              </a:rPr>
              <a:t>zaman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kullanımı,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görev</a:t>
            </a:r>
            <a:r>
              <a:rPr sz="1800" spc="-1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süreleri,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edinilme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zamanlarını</a:t>
            </a:r>
            <a:r>
              <a:rPr sz="1800" spc="-11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planlar.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88079" y="1889760"/>
            <a:ext cx="1122679" cy="942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70654" y="2187575"/>
            <a:ext cx="523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0"/>
              </a:spcBef>
            </a:pPr>
            <a:r>
              <a:rPr sz="900" b="1" spc="-40" dirty="0">
                <a:solidFill>
                  <a:srgbClr val="FFFFFF"/>
                </a:solidFill>
                <a:latin typeface="Trebuchet MS"/>
                <a:cs typeface="Trebuchet MS"/>
              </a:rPr>
              <a:t>İnsan  </a:t>
            </a:r>
            <a:r>
              <a:rPr sz="900" b="1" spc="-6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900" b="1" spc="-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b="1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900" b="1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" b="1" spc="-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b="1" spc="-6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900" b="1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" b="1" spc="-65" dirty="0">
                <a:solidFill>
                  <a:srgbClr val="FFFFFF"/>
                </a:solidFill>
                <a:latin typeface="Trebuchet MS"/>
                <a:cs typeface="Trebuchet MS"/>
              </a:rPr>
              <a:t>arı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10560" y="3731259"/>
            <a:ext cx="69342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1200" y="3792220"/>
            <a:ext cx="554990" cy="278130"/>
          </a:xfrm>
          <a:custGeom>
            <a:avLst/>
            <a:gdLst/>
            <a:ahLst/>
            <a:cxnLst/>
            <a:rect l="l" t="t" r="r" b="b"/>
            <a:pathLst>
              <a:path w="554989" h="278129">
                <a:moveTo>
                  <a:pt x="0" y="277621"/>
                </a:moveTo>
                <a:lnTo>
                  <a:pt x="554989" y="0"/>
                </a:lnTo>
              </a:path>
            </a:pathLst>
          </a:custGeom>
          <a:ln w="76200">
            <a:solidFill>
              <a:srgbClr val="0D56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81220" y="3700779"/>
            <a:ext cx="660400" cy="474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42179" y="3761740"/>
            <a:ext cx="521334" cy="321945"/>
          </a:xfrm>
          <a:custGeom>
            <a:avLst/>
            <a:gdLst/>
            <a:ahLst/>
            <a:cxnLst/>
            <a:rect l="l" t="t" r="r" b="b"/>
            <a:pathLst>
              <a:path w="521335" h="321945">
                <a:moveTo>
                  <a:pt x="520827" y="321691"/>
                </a:moveTo>
                <a:lnTo>
                  <a:pt x="0" y="0"/>
                </a:lnTo>
              </a:path>
            </a:pathLst>
          </a:custGeom>
          <a:ln w="76200">
            <a:solidFill>
              <a:srgbClr val="0D56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70679" y="2740660"/>
            <a:ext cx="160020" cy="44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1640" y="2763520"/>
            <a:ext cx="2540" cy="331470"/>
          </a:xfrm>
          <a:custGeom>
            <a:avLst/>
            <a:gdLst/>
            <a:ahLst/>
            <a:cxnLst/>
            <a:rect l="l" t="t" r="r" b="b"/>
            <a:pathLst>
              <a:path w="2539" h="331469">
                <a:moveTo>
                  <a:pt x="1269" y="-38100"/>
                </a:moveTo>
                <a:lnTo>
                  <a:pt x="1269" y="369315"/>
                </a:lnTo>
              </a:path>
            </a:pathLst>
          </a:custGeom>
          <a:ln w="78739">
            <a:solidFill>
              <a:srgbClr val="0D56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2060" y="3837940"/>
            <a:ext cx="1082039" cy="9423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73679" y="4134421"/>
            <a:ext cx="523240" cy="30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</a:pPr>
            <a:r>
              <a:rPr sz="900" b="1" spc="-45" dirty="0">
                <a:solidFill>
                  <a:srgbClr val="FFFFFF"/>
                </a:solidFill>
                <a:latin typeface="Trebuchet MS"/>
                <a:cs typeface="Trebuchet MS"/>
              </a:rPr>
              <a:t>Donanım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b="1" spc="-55" dirty="0">
                <a:solidFill>
                  <a:srgbClr val="FFFFFF"/>
                </a:solidFill>
                <a:latin typeface="Trebuchet MS"/>
                <a:cs typeface="Trebuchet MS"/>
              </a:rPr>
              <a:t>Kaynakları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72840" y="3063239"/>
            <a:ext cx="1203960" cy="1089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53509" y="3408426"/>
            <a:ext cx="60960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050" b="1" spc="-70" dirty="0">
                <a:solidFill>
                  <a:srgbClr val="FFFFFF"/>
                </a:solidFill>
                <a:latin typeface="Trebuchet MS"/>
                <a:cs typeface="Trebuchet MS"/>
              </a:rPr>
              <a:t>Proje</a:t>
            </a:r>
            <a:endParaRPr sz="10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050" b="1" spc="-5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050" b="1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yn</a:t>
            </a:r>
            <a:r>
              <a:rPr sz="1050" b="1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050" b="1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70" dirty="0">
                <a:solidFill>
                  <a:srgbClr val="FFFFFF"/>
                </a:solidFill>
                <a:latin typeface="Trebuchet MS"/>
                <a:cs typeface="Trebuchet MS"/>
              </a:rPr>
              <a:t>rı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34279" y="3837940"/>
            <a:ext cx="1130300" cy="942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22189" y="4134421"/>
            <a:ext cx="523240" cy="30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b="1" spc="-65" dirty="0">
                <a:solidFill>
                  <a:srgbClr val="FFFFFF"/>
                </a:solidFill>
                <a:latin typeface="Trebuchet MS"/>
                <a:cs typeface="Trebuchet MS"/>
              </a:rPr>
              <a:t>Yazılım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900" b="1" spc="-55" dirty="0">
                <a:solidFill>
                  <a:srgbClr val="FFFFFF"/>
                </a:solidFill>
                <a:latin typeface="Trebuchet MS"/>
                <a:cs typeface="Trebuchet MS"/>
              </a:rPr>
              <a:t>Kaynakları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Veri Yer Tutucusu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B1E0-4FD7-4EF0-AB24-51B65CC1CAA1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05" dirty="0"/>
              <a:t>Veri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50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6973570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Hem giriş hem çıkış için </a:t>
            </a:r>
            <a:r>
              <a:rPr sz="1800" dirty="0">
                <a:latin typeface="Arial"/>
                <a:cs typeface="Arial"/>
              </a:rPr>
              <a:t>verinin </a:t>
            </a:r>
            <a:r>
              <a:rPr sz="1800" spc="-5" dirty="0">
                <a:latin typeface="Arial"/>
                <a:cs typeface="Arial"/>
              </a:rPr>
              <a:t>biçimi ne</a:t>
            </a:r>
            <a:r>
              <a:rPr sz="1800" spc="-10" dirty="0">
                <a:latin typeface="Arial"/>
                <a:cs typeface="Arial"/>
              </a:rPr>
              <a:t> olmalıdır?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Bu veri </a:t>
            </a:r>
            <a:r>
              <a:rPr sz="1800" spc="-5" dirty="0">
                <a:latin typeface="Arial"/>
                <a:cs typeface="Arial"/>
              </a:rPr>
              <a:t>ne sıklıkla </a:t>
            </a:r>
            <a:r>
              <a:rPr sz="1800" spc="-10" dirty="0">
                <a:latin typeface="Arial"/>
                <a:cs typeface="Arial"/>
              </a:rPr>
              <a:t>alınacak </a:t>
            </a:r>
            <a:r>
              <a:rPr sz="1800" spc="-15" dirty="0">
                <a:latin typeface="Arial"/>
                <a:cs typeface="Arial"/>
              </a:rPr>
              <a:t>veya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gönderilecektir?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Bu verinin </a:t>
            </a:r>
            <a:r>
              <a:rPr sz="1800" spc="-5" dirty="0">
                <a:latin typeface="Arial"/>
                <a:cs typeface="Arial"/>
              </a:rPr>
              <a:t>doğruluk </a:t>
            </a:r>
            <a:r>
              <a:rPr sz="1800" dirty="0">
                <a:latin typeface="Arial"/>
                <a:cs typeface="Arial"/>
              </a:rPr>
              <a:t>(kesinlik) </a:t>
            </a:r>
            <a:r>
              <a:rPr sz="1800" spc="-5" dirty="0">
                <a:latin typeface="Arial"/>
                <a:cs typeface="Arial"/>
              </a:rPr>
              <a:t>ölçüsü ne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olmalıdır?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Hesaplamalar hangi </a:t>
            </a:r>
            <a:r>
              <a:rPr sz="1800" spc="-15" dirty="0">
                <a:latin typeface="Arial"/>
                <a:cs typeface="Arial"/>
              </a:rPr>
              <a:t>duyarlık </a:t>
            </a:r>
            <a:r>
              <a:rPr sz="1800" spc="-5" dirty="0">
                <a:latin typeface="Arial"/>
                <a:cs typeface="Arial"/>
              </a:rPr>
              <a:t>derecesine kadar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yapılandırılacaktır?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Sistemde </a:t>
            </a:r>
            <a:r>
              <a:rPr sz="1800" spc="-5" dirty="0">
                <a:latin typeface="Arial"/>
                <a:cs typeface="Arial"/>
              </a:rPr>
              <a:t>ne </a:t>
            </a:r>
            <a:r>
              <a:rPr sz="1800" dirty="0">
                <a:latin typeface="Arial"/>
                <a:cs typeface="Arial"/>
              </a:rPr>
              <a:t>kadar veri </a:t>
            </a:r>
            <a:r>
              <a:rPr sz="1800" spc="-5" dirty="0">
                <a:latin typeface="Arial"/>
                <a:cs typeface="Arial"/>
              </a:rPr>
              <a:t>akışı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olacaktır?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30" dirty="0">
                <a:latin typeface="Arial"/>
                <a:cs typeface="Arial"/>
              </a:rPr>
              <a:t>Veri </a:t>
            </a:r>
            <a:r>
              <a:rPr sz="1800" spc="-5" dirty="0">
                <a:latin typeface="Arial"/>
                <a:cs typeface="Arial"/>
              </a:rPr>
              <a:t>belirli bir zaman </a:t>
            </a:r>
            <a:r>
              <a:rPr sz="1800" dirty="0">
                <a:latin typeface="Arial"/>
                <a:cs typeface="Arial"/>
              </a:rPr>
              <a:t>süresince </a:t>
            </a:r>
            <a:r>
              <a:rPr sz="1800" spc="-10" dirty="0">
                <a:latin typeface="Arial"/>
                <a:cs typeface="Arial"/>
              </a:rPr>
              <a:t>kaynağında </a:t>
            </a:r>
            <a:r>
              <a:rPr sz="1800" spc="-5" dirty="0">
                <a:latin typeface="Arial"/>
                <a:cs typeface="Arial"/>
              </a:rPr>
              <a:t>saklanacak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879" y="4188459"/>
            <a:ext cx="3235960" cy="2453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D7C4-3F2A-41D5-8CAA-CACAE1252DB5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80" dirty="0"/>
              <a:t>Kaynaklar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520305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Sistemi kurmak, kullanmak ve </a:t>
            </a:r>
            <a:r>
              <a:rPr sz="1800" spc="-5" dirty="0">
                <a:latin typeface="Arial"/>
                <a:cs typeface="Arial"/>
              </a:rPr>
              <a:t>bakımını </a:t>
            </a:r>
            <a:r>
              <a:rPr sz="1800" spc="-10" dirty="0">
                <a:latin typeface="Arial"/>
                <a:cs typeface="Arial"/>
              </a:rPr>
              <a:t>yapmak </a:t>
            </a:r>
            <a:r>
              <a:rPr sz="1800" spc="-5" dirty="0">
                <a:latin typeface="Arial"/>
                <a:cs typeface="Arial"/>
              </a:rPr>
              <a:t>için ne </a:t>
            </a:r>
            <a:r>
              <a:rPr sz="1800" dirty="0">
                <a:latin typeface="Arial"/>
                <a:cs typeface="Arial"/>
              </a:rPr>
              <a:t>kadar </a:t>
            </a:r>
            <a:r>
              <a:rPr sz="1800" spc="-5" dirty="0">
                <a:latin typeface="Arial"/>
                <a:cs typeface="Arial"/>
              </a:rPr>
              <a:t>malzeme,  personel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diğer kaynaklara </a:t>
            </a:r>
            <a:r>
              <a:rPr sz="1800" spc="-10" dirty="0">
                <a:latin typeface="Arial"/>
                <a:cs typeface="Arial"/>
              </a:rPr>
              <a:t>ihtiyaç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Geliştiriciler hangi </a:t>
            </a:r>
            <a:r>
              <a:rPr sz="1800" spc="-10" dirty="0">
                <a:latin typeface="Arial"/>
                <a:cs typeface="Arial"/>
              </a:rPr>
              <a:t>yeteneklere </a:t>
            </a:r>
            <a:r>
              <a:rPr sz="1800" spc="-5" dirty="0">
                <a:latin typeface="Arial"/>
                <a:cs typeface="Arial"/>
              </a:rPr>
              <a:t>sahip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olmalı?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Sistem </a:t>
            </a:r>
            <a:r>
              <a:rPr sz="1800" dirty="0">
                <a:latin typeface="Arial"/>
                <a:cs typeface="Arial"/>
              </a:rPr>
              <a:t>ne kadar fiziksel </a:t>
            </a:r>
            <a:r>
              <a:rPr sz="1800" spc="-15" dirty="0">
                <a:latin typeface="Arial"/>
                <a:cs typeface="Arial"/>
              </a:rPr>
              <a:t>yer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kaplayacak?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Güç, </a:t>
            </a:r>
            <a:r>
              <a:rPr sz="1800" spc="-5" dirty="0">
                <a:latin typeface="Arial"/>
                <a:cs typeface="Arial"/>
              </a:rPr>
              <a:t>ısıtma </a:t>
            </a:r>
            <a:r>
              <a:rPr sz="1800" dirty="0">
                <a:latin typeface="Arial"/>
                <a:cs typeface="Arial"/>
              </a:rPr>
              <a:t>ve soğutma </a:t>
            </a:r>
            <a:r>
              <a:rPr sz="1800" spc="-5" dirty="0">
                <a:latin typeface="Arial"/>
                <a:cs typeface="Arial"/>
              </a:rPr>
              <a:t>için kısıtlar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nelerdir?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Geliştirim </a:t>
            </a:r>
            <a:r>
              <a:rPr sz="1800" spc="-5" dirty="0">
                <a:latin typeface="Arial"/>
                <a:cs typeface="Arial"/>
              </a:rPr>
              <a:t>için </a:t>
            </a:r>
            <a:r>
              <a:rPr sz="1800" spc="-15" dirty="0">
                <a:latin typeface="Arial"/>
                <a:cs typeface="Arial"/>
              </a:rPr>
              <a:t>tavsiye </a:t>
            </a:r>
            <a:r>
              <a:rPr sz="1800" spc="-5" dirty="0">
                <a:latin typeface="Arial"/>
                <a:cs typeface="Arial"/>
              </a:rPr>
              <a:t>edilen bir zaman çizelgesi </a:t>
            </a:r>
            <a:r>
              <a:rPr sz="1800" dirty="0">
                <a:latin typeface="Arial"/>
                <a:cs typeface="Arial"/>
              </a:rPr>
              <a:t>var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099-2EFB-4203-9E2E-F54AD3661E64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Güvenlik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221855" cy="320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Sisteme </a:t>
            </a:r>
            <a:r>
              <a:rPr sz="1800" spc="-20" dirty="0">
                <a:latin typeface="Arial"/>
                <a:cs typeface="Arial"/>
              </a:rPr>
              <a:t>ya </a:t>
            </a:r>
            <a:r>
              <a:rPr sz="1800" spc="-5" dirty="0">
                <a:latin typeface="Arial"/>
                <a:cs typeface="Arial"/>
              </a:rPr>
              <a:t>da </a:t>
            </a:r>
            <a:r>
              <a:rPr sz="1800" spc="-10" dirty="0">
                <a:latin typeface="Arial"/>
                <a:cs typeface="Arial"/>
              </a:rPr>
              <a:t>bilgiye </a:t>
            </a:r>
            <a:r>
              <a:rPr sz="1800" spc="-5" dirty="0">
                <a:latin typeface="Arial"/>
                <a:cs typeface="Arial"/>
              </a:rPr>
              <a:t>erişim denetlenmeli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Bir </a:t>
            </a:r>
            <a:r>
              <a:rPr sz="1800" spc="-10" dirty="0">
                <a:latin typeface="Arial"/>
                <a:cs typeface="Arial"/>
              </a:rPr>
              <a:t>kullanıcının </a:t>
            </a:r>
            <a:r>
              <a:rPr sz="1800" dirty="0">
                <a:latin typeface="Arial"/>
                <a:cs typeface="Arial"/>
              </a:rPr>
              <a:t>verisi </a:t>
            </a:r>
            <a:r>
              <a:rPr sz="1800" spc="-5" dirty="0">
                <a:latin typeface="Arial"/>
                <a:cs typeface="Arial"/>
              </a:rPr>
              <a:t>diğerinden </a:t>
            </a:r>
            <a:r>
              <a:rPr sz="1800" spc="-10" dirty="0">
                <a:latin typeface="Arial"/>
                <a:cs typeface="Arial"/>
              </a:rPr>
              <a:t>nasıl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ayrılacaktır?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Kullanıcı programları, diğer program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işletim sisteminden </a:t>
            </a:r>
            <a:r>
              <a:rPr sz="1800" spc="-10" dirty="0">
                <a:latin typeface="Arial"/>
                <a:cs typeface="Arial"/>
              </a:rPr>
              <a:t>nasıl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ayrı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tutulacaktır?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 </a:t>
            </a:r>
            <a:r>
              <a:rPr sz="1800" spc="-5" dirty="0">
                <a:latin typeface="Arial"/>
                <a:cs typeface="Arial"/>
              </a:rPr>
              <a:t>hangi sıklıkla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yedeklenecektir?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40" dirty="0">
                <a:latin typeface="Arial"/>
                <a:cs typeface="Arial"/>
              </a:rPr>
              <a:t>Yedek </a:t>
            </a:r>
            <a:r>
              <a:rPr sz="1800" spc="-10" dirty="0">
                <a:latin typeface="Arial"/>
                <a:cs typeface="Arial"/>
              </a:rPr>
              <a:t>kopyaları </a:t>
            </a:r>
            <a:r>
              <a:rPr sz="1800" dirty="0">
                <a:latin typeface="Arial"/>
                <a:cs typeface="Arial"/>
              </a:rPr>
              <a:t>başka </a:t>
            </a:r>
            <a:r>
              <a:rPr sz="1800" spc="-15" dirty="0">
                <a:latin typeface="Arial"/>
                <a:cs typeface="Arial"/>
              </a:rPr>
              <a:t>yerde </a:t>
            </a:r>
            <a:r>
              <a:rPr sz="1800" spc="-5" dirty="0">
                <a:latin typeface="Arial"/>
                <a:cs typeface="Arial"/>
              </a:rPr>
              <a:t>saklanacak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mıdır?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35" dirty="0">
                <a:latin typeface="Arial"/>
                <a:cs typeface="Arial"/>
              </a:rPr>
              <a:t>Yangın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15" dirty="0">
                <a:latin typeface="Arial"/>
                <a:cs typeface="Arial"/>
              </a:rPr>
              <a:t>hırsızlığa </a:t>
            </a:r>
            <a:r>
              <a:rPr sz="1800" dirty="0">
                <a:latin typeface="Arial"/>
                <a:cs typeface="Arial"/>
              </a:rPr>
              <a:t>karşı </a:t>
            </a:r>
            <a:r>
              <a:rPr sz="1800" spc="-5" dirty="0">
                <a:latin typeface="Arial"/>
                <a:cs typeface="Arial"/>
              </a:rPr>
              <a:t>ne </a:t>
            </a:r>
            <a:r>
              <a:rPr sz="1800" dirty="0">
                <a:latin typeface="Arial"/>
                <a:cs typeface="Arial"/>
              </a:rPr>
              <a:t>tür </a:t>
            </a:r>
            <a:r>
              <a:rPr sz="1800" spc="-5" dirty="0">
                <a:latin typeface="Arial"/>
                <a:cs typeface="Arial"/>
              </a:rPr>
              <a:t>önlemler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alınacaktır?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Internet erişimi </a:t>
            </a:r>
            <a:r>
              <a:rPr sz="1800" dirty="0">
                <a:latin typeface="Arial"/>
                <a:cs typeface="Arial"/>
              </a:rPr>
              <a:t>var </a:t>
            </a:r>
            <a:r>
              <a:rPr sz="1800" spc="-5" dirty="0">
                <a:latin typeface="Arial"/>
                <a:cs typeface="Arial"/>
              </a:rPr>
              <a:t>mı? Güvenlik </a:t>
            </a:r>
            <a:r>
              <a:rPr sz="1800" spc="-10" dirty="0">
                <a:latin typeface="Arial"/>
                <a:cs typeface="Arial"/>
              </a:rPr>
              <a:t>kullanılıyor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1059" y="3065779"/>
            <a:ext cx="2969260" cy="3393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CD60-BD00-44DB-850C-5F33D0A2FEAB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290" dirty="0"/>
              <a:t>Kalite</a:t>
            </a:r>
            <a:r>
              <a:rPr spc="-355" dirty="0"/>
              <a:t> </a:t>
            </a:r>
            <a:r>
              <a:rPr spc="-375" dirty="0"/>
              <a:t>Güvencesi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176770" cy="380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Güvenirlilik için gereksinimler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nelerdir?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Sistemin </a:t>
            </a:r>
            <a:r>
              <a:rPr sz="1800" spc="-5" dirty="0">
                <a:latin typeface="Arial"/>
                <a:cs typeface="Arial"/>
              </a:rPr>
              <a:t>özellikleri insanlara </a:t>
            </a:r>
            <a:r>
              <a:rPr sz="1800" spc="-10" dirty="0">
                <a:latin typeface="Arial"/>
                <a:cs typeface="Arial"/>
              </a:rPr>
              <a:t>nasıl </a:t>
            </a:r>
            <a:r>
              <a:rPr sz="1800" spc="-5" dirty="0">
                <a:latin typeface="Arial"/>
                <a:cs typeface="Arial"/>
              </a:rPr>
              <a:t>aktarılmalıdır?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 çökmeleri </a:t>
            </a:r>
            <a:r>
              <a:rPr sz="1800" spc="-10" dirty="0">
                <a:latin typeface="Arial"/>
                <a:cs typeface="Arial"/>
              </a:rPr>
              <a:t>arasında </a:t>
            </a:r>
            <a:r>
              <a:rPr sz="1800" spc="-5" dirty="0">
                <a:latin typeface="Arial"/>
                <a:cs typeface="Arial"/>
              </a:rPr>
              <a:t>öngörülen zaman </a:t>
            </a:r>
            <a:r>
              <a:rPr sz="1800" spc="-10" dirty="0">
                <a:latin typeface="Arial"/>
                <a:cs typeface="Arial"/>
              </a:rPr>
              <a:t>aralığı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0" dirty="0">
                <a:latin typeface="Arial"/>
                <a:cs typeface="Arial"/>
              </a:rPr>
              <a:t>Kaynak </a:t>
            </a:r>
            <a:r>
              <a:rPr sz="1800" spc="-5" dirty="0">
                <a:latin typeface="Arial"/>
                <a:cs typeface="Arial"/>
              </a:rPr>
              <a:t>kullanımı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20" dirty="0">
                <a:latin typeface="Arial"/>
                <a:cs typeface="Arial"/>
              </a:rPr>
              <a:t>yanıt </a:t>
            </a:r>
            <a:r>
              <a:rPr sz="1800" spc="-5" dirty="0">
                <a:latin typeface="Arial"/>
                <a:cs typeface="Arial"/>
              </a:rPr>
              <a:t>süresine ilişkin </a:t>
            </a:r>
            <a:r>
              <a:rPr sz="1800" dirty="0">
                <a:latin typeface="Arial"/>
                <a:cs typeface="Arial"/>
              </a:rPr>
              <a:t>verimlilik </a:t>
            </a:r>
            <a:r>
              <a:rPr sz="1800" spc="-5" dirty="0">
                <a:latin typeface="Arial"/>
                <a:cs typeface="Arial"/>
              </a:rPr>
              <a:t>ölçütleri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nelerdir?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Hataları kendisi bulup gidermeli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Çökmeler?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30" dirty="0">
                <a:latin typeface="Arial"/>
                <a:cs typeface="Arial"/>
              </a:rPr>
              <a:t>Tasarımda </a:t>
            </a:r>
            <a:r>
              <a:rPr sz="1800" spc="-15" dirty="0">
                <a:latin typeface="Arial"/>
                <a:cs typeface="Arial"/>
              </a:rPr>
              <a:t>yapılacak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değişiklikler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0" dirty="0">
                <a:latin typeface="Arial"/>
                <a:cs typeface="Arial"/>
              </a:rPr>
              <a:t>Kaynak </a:t>
            </a:r>
            <a:r>
              <a:rPr sz="1800" spc="-5" dirty="0">
                <a:latin typeface="Arial"/>
                <a:cs typeface="Arial"/>
              </a:rPr>
              <a:t>kullanımı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20" dirty="0">
                <a:latin typeface="Arial"/>
                <a:cs typeface="Arial"/>
              </a:rPr>
              <a:t>yanıt </a:t>
            </a:r>
            <a:r>
              <a:rPr sz="1800" dirty="0">
                <a:latin typeface="Arial"/>
                <a:cs typeface="Arial"/>
              </a:rPr>
              <a:t>süresine </a:t>
            </a:r>
            <a:r>
              <a:rPr sz="1800" spc="-5" dirty="0">
                <a:latin typeface="Arial"/>
                <a:cs typeface="Arial"/>
              </a:rPr>
              <a:t>ilişkin verimlilik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ölçütleri?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Sistemi </a:t>
            </a:r>
            <a:r>
              <a:rPr sz="1800" spc="-5" dirty="0">
                <a:latin typeface="Arial"/>
                <a:cs typeface="Arial"/>
              </a:rPr>
              <a:t>bir </a:t>
            </a:r>
            <a:r>
              <a:rPr sz="1800" spc="-10" dirty="0">
                <a:latin typeface="Arial"/>
                <a:cs typeface="Arial"/>
              </a:rPr>
              <a:t>bilgisayardan </a:t>
            </a:r>
            <a:r>
              <a:rPr sz="1800" spc="-5" dirty="0">
                <a:latin typeface="Arial"/>
                <a:cs typeface="Arial"/>
              </a:rPr>
              <a:t>diğerine </a:t>
            </a:r>
            <a:r>
              <a:rPr sz="1800" dirty="0">
                <a:latin typeface="Arial"/>
                <a:cs typeface="Arial"/>
              </a:rPr>
              <a:t>aktarmalı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mı?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4542-926D-410B-8178-55379FD8FC26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15" dirty="0"/>
              <a:t>Gereksinim</a:t>
            </a:r>
            <a:r>
              <a:rPr spc="-300" dirty="0"/>
              <a:t> </a:t>
            </a:r>
            <a:r>
              <a:rPr spc="-250" dirty="0"/>
              <a:t>Özellikleri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5238750" cy="293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C00000"/>
                </a:solidFill>
                <a:latin typeface="Arial"/>
                <a:cs typeface="Arial"/>
              </a:rPr>
              <a:t>Gereksinimler </a:t>
            </a:r>
            <a:r>
              <a:rPr sz="2000" spc="-110" dirty="0">
                <a:solidFill>
                  <a:srgbClr val="C00000"/>
                </a:solidFill>
                <a:latin typeface="Arial"/>
                <a:cs typeface="Arial"/>
              </a:rPr>
              <a:t>üç </a:t>
            </a:r>
            <a:r>
              <a:rPr sz="2000" spc="-145" dirty="0">
                <a:solidFill>
                  <a:srgbClr val="C00000"/>
                </a:solidFill>
                <a:latin typeface="Arial"/>
                <a:cs typeface="Arial"/>
              </a:rPr>
              <a:t>amaca </a:t>
            </a:r>
            <a:r>
              <a:rPr sz="2000" spc="-60" dirty="0">
                <a:solidFill>
                  <a:srgbClr val="C00000"/>
                </a:solidFill>
                <a:latin typeface="Arial"/>
                <a:cs typeface="Arial"/>
              </a:rPr>
              <a:t>hizmet </a:t>
            </a:r>
            <a:r>
              <a:rPr sz="2000" spc="-105" dirty="0">
                <a:solidFill>
                  <a:srgbClr val="C00000"/>
                </a:solidFill>
                <a:latin typeface="Arial"/>
                <a:cs typeface="Arial"/>
              </a:rPr>
              <a:t>eder.</a:t>
            </a:r>
            <a:r>
              <a:rPr sz="2000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C00000"/>
                </a:solidFill>
                <a:latin typeface="Arial"/>
                <a:cs typeface="Arial"/>
              </a:rPr>
              <a:t>Bunlar;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lr>
                <a:srgbClr val="C00000"/>
              </a:buClr>
              <a:buSzPct val="88888"/>
              <a:buAutoNum type="arabicPeriod"/>
              <a:tabLst>
                <a:tab pos="354965" algn="l"/>
                <a:tab pos="355600" algn="l"/>
              </a:tabLst>
            </a:pPr>
            <a:r>
              <a:rPr sz="1800" spc="-45" dirty="0">
                <a:latin typeface="Arial"/>
                <a:cs typeface="Arial"/>
              </a:rPr>
              <a:t>Geliştiricilerin, </a:t>
            </a:r>
            <a:r>
              <a:rPr sz="1800" spc="-40" dirty="0">
                <a:latin typeface="Arial"/>
                <a:cs typeface="Arial"/>
              </a:rPr>
              <a:t>müşterilerin </a:t>
            </a:r>
            <a:r>
              <a:rPr sz="1800" spc="-70" dirty="0">
                <a:latin typeface="Arial"/>
                <a:cs typeface="Arial"/>
              </a:rPr>
              <a:t>sistemin </a:t>
            </a:r>
            <a:r>
              <a:rPr sz="1800" spc="-100" dirty="0">
                <a:latin typeface="Arial"/>
                <a:cs typeface="Arial"/>
              </a:rPr>
              <a:t>nasıl </a:t>
            </a:r>
            <a:r>
              <a:rPr sz="1800" spc="-114" dirty="0">
                <a:latin typeface="Arial"/>
                <a:cs typeface="Arial"/>
              </a:rPr>
              <a:t>çalışmasını  </a:t>
            </a:r>
            <a:r>
              <a:rPr sz="1800" spc="-35" dirty="0">
                <a:latin typeface="Arial"/>
                <a:cs typeface="Arial"/>
              </a:rPr>
              <a:t>istediklerini </a:t>
            </a:r>
            <a:r>
              <a:rPr sz="1800" spc="-80" dirty="0">
                <a:latin typeface="Arial"/>
                <a:cs typeface="Arial"/>
              </a:rPr>
              <a:t>anlamalarını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125" dirty="0">
                <a:latin typeface="Arial"/>
                <a:cs typeface="Arial"/>
              </a:rPr>
              <a:t>sağlar.</a:t>
            </a:r>
            <a:endParaRPr sz="1800">
              <a:latin typeface="Arial"/>
              <a:cs typeface="Arial"/>
            </a:endParaRPr>
          </a:p>
          <a:p>
            <a:pPr marL="355600" marR="751840" indent="-342900">
              <a:lnSpc>
                <a:spcPct val="100000"/>
              </a:lnSpc>
              <a:spcBef>
                <a:spcPts val="1280"/>
              </a:spcBef>
              <a:buClr>
                <a:srgbClr val="C00000"/>
              </a:buClr>
              <a:buSzPct val="88888"/>
              <a:buAutoNum type="arabicPeriod"/>
              <a:tabLst>
                <a:tab pos="354965" algn="l"/>
                <a:tab pos="355600" algn="l"/>
              </a:tabLst>
            </a:pPr>
            <a:r>
              <a:rPr sz="1800" spc="-85" dirty="0">
                <a:latin typeface="Arial"/>
                <a:cs typeface="Arial"/>
              </a:rPr>
              <a:t>Gereksinimler, </a:t>
            </a:r>
            <a:r>
              <a:rPr sz="1800" spc="-110" dirty="0">
                <a:latin typeface="Arial"/>
                <a:cs typeface="Arial"/>
              </a:rPr>
              <a:t>sonuç </a:t>
            </a:r>
            <a:r>
              <a:rPr sz="1800" spc="-70" dirty="0">
                <a:latin typeface="Arial"/>
                <a:cs typeface="Arial"/>
              </a:rPr>
              <a:t>sistemin </a:t>
            </a:r>
            <a:r>
              <a:rPr sz="1800" spc="-85" dirty="0">
                <a:latin typeface="Arial"/>
                <a:cs typeface="Arial"/>
              </a:rPr>
              <a:t>ne </a:t>
            </a:r>
            <a:r>
              <a:rPr sz="1800" spc="-55" dirty="0">
                <a:latin typeface="Arial"/>
                <a:cs typeface="Arial"/>
              </a:rPr>
              <a:t>özellikte </a:t>
            </a:r>
            <a:r>
              <a:rPr sz="1800" spc="-105" dirty="0">
                <a:latin typeface="Arial"/>
                <a:cs typeface="Arial"/>
              </a:rPr>
              <a:t>ve  </a:t>
            </a:r>
            <a:r>
              <a:rPr sz="1800" spc="-60" dirty="0">
                <a:latin typeface="Arial"/>
                <a:cs typeface="Arial"/>
              </a:rPr>
              <a:t>işlevsellikte </a:t>
            </a:r>
            <a:r>
              <a:rPr sz="1800" spc="-100" dirty="0">
                <a:latin typeface="Arial"/>
                <a:cs typeface="Arial"/>
              </a:rPr>
              <a:t>olacağını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söyler.</a:t>
            </a:r>
            <a:endParaRPr sz="1800">
              <a:latin typeface="Arial"/>
              <a:cs typeface="Arial"/>
            </a:endParaRPr>
          </a:p>
          <a:p>
            <a:pPr marL="355600" marR="277495" indent="-342900" algn="just">
              <a:lnSpc>
                <a:spcPct val="100000"/>
              </a:lnSpc>
              <a:spcBef>
                <a:spcPts val="1300"/>
              </a:spcBef>
              <a:buClr>
                <a:srgbClr val="C00000"/>
              </a:buClr>
              <a:buSzPct val="88888"/>
              <a:buAutoNum type="arabicPeriod"/>
              <a:tabLst>
                <a:tab pos="355600" algn="l"/>
              </a:tabLst>
            </a:pPr>
            <a:r>
              <a:rPr sz="1800" spc="-75" dirty="0">
                <a:latin typeface="Arial"/>
                <a:cs typeface="Arial"/>
              </a:rPr>
              <a:t>Gereksinimler </a:t>
            </a:r>
            <a:r>
              <a:rPr sz="1800" spc="-120" dirty="0">
                <a:latin typeface="Arial"/>
                <a:cs typeface="Arial"/>
              </a:rPr>
              <a:t>sınama </a:t>
            </a:r>
            <a:r>
              <a:rPr sz="1800" spc="-55" dirty="0">
                <a:latin typeface="Arial"/>
                <a:cs typeface="Arial"/>
              </a:rPr>
              <a:t>ekibine, </a:t>
            </a:r>
            <a:r>
              <a:rPr sz="1800" spc="-75" dirty="0">
                <a:latin typeface="Arial"/>
                <a:cs typeface="Arial"/>
              </a:rPr>
              <a:t>kullanıcıyı, </a:t>
            </a:r>
            <a:r>
              <a:rPr sz="1800" spc="-85" dirty="0">
                <a:latin typeface="Arial"/>
                <a:cs typeface="Arial"/>
              </a:rPr>
              <a:t>sunulan  </a:t>
            </a:r>
            <a:r>
              <a:rPr sz="1800" spc="-70" dirty="0">
                <a:latin typeface="Arial"/>
                <a:cs typeface="Arial"/>
              </a:rPr>
              <a:t>sistemin </a:t>
            </a:r>
            <a:r>
              <a:rPr sz="1800" spc="-65" dirty="0">
                <a:latin typeface="Arial"/>
                <a:cs typeface="Arial"/>
              </a:rPr>
              <a:t>istenen </a:t>
            </a:r>
            <a:r>
              <a:rPr sz="1800" spc="-85" dirty="0">
                <a:latin typeface="Arial"/>
                <a:cs typeface="Arial"/>
              </a:rPr>
              <a:t>sistem </a:t>
            </a:r>
            <a:r>
              <a:rPr sz="1800" spc="-80" dirty="0">
                <a:latin typeface="Arial"/>
                <a:cs typeface="Arial"/>
              </a:rPr>
              <a:t>olduğuna </a:t>
            </a:r>
            <a:r>
              <a:rPr sz="1800" spc="-70" dirty="0">
                <a:latin typeface="Arial"/>
                <a:cs typeface="Arial"/>
              </a:rPr>
              <a:t>ikna </a:t>
            </a:r>
            <a:r>
              <a:rPr sz="1800" spc="-55" dirty="0">
                <a:latin typeface="Arial"/>
                <a:cs typeface="Arial"/>
              </a:rPr>
              <a:t>etmek </a:t>
            </a:r>
            <a:r>
              <a:rPr sz="1800" spc="-45" dirty="0">
                <a:latin typeface="Arial"/>
                <a:cs typeface="Arial"/>
              </a:rPr>
              <a:t>için  </a:t>
            </a:r>
            <a:r>
              <a:rPr sz="1800" spc="-50" dirty="0">
                <a:latin typeface="Arial"/>
                <a:cs typeface="Arial"/>
              </a:rPr>
              <a:t>neler </a:t>
            </a:r>
            <a:r>
              <a:rPr sz="1800" spc="-60" dirty="0">
                <a:latin typeface="Arial"/>
                <a:cs typeface="Arial"/>
              </a:rPr>
              <a:t>göstermeleri </a:t>
            </a:r>
            <a:r>
              <a:rPr sz="1800" spc="-50" dirty="0">
                <a:latin typeface="Arial"/>
                <a:cs typeface="Arial"/>
              </a:rPr>
              <a:t>gerektiğini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söyler.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58353" y="2155306"/>
            <a:ext cx="2259206" cy="2670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8D8-5D37-46A5-B2E7-FCEBC1E7CF7E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73361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none" spc="-295" dirty="0"/>
              <a:t>Gereksinim </a:t>
            </a:r>
            <a:r>
              <a:rPr sz="4400" u="none" spc="-345" dirty="0"/>
              <a:t>Çözümleme</a:t>
            </a:r>
            <a:r>
              <a:rPr sz="4400" u="none" spc="-215" dirty="0"/>
              <a:t> </a:t>
            </a:r>
            <a:r>
              <a:rPr sz="4400" u="none" spc="-420" dirty="0"/>
              <a:t>Çalışması</a:t>
            </a:r>
            <a:endParaRPr sz="44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55</a:t>
            </a:fld>
            <a:endParaRPr spc="-50" dirty="0"/>
          </a:p>
        </p:txBody>
      </p:sp>
      <p:sp>
        <p:nvSpPr>
          <p:cNvPr id="4" name="object 4"/>
          <p:cNvSpPr/>
          <p:nvPr/>
        </p:nvSpPr>
        <p:spPr>
          <a:xfrm>
            <a:off x="993139" y="4277359"/>
            <a:ext cx="1496060" cy="906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3500" y="4586351"/>
            <a:ext cx="77724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b="1" spc="-114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350" b="1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50" b="1" spc="-17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350" b="1" spc="-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50" b="1" spc="-35" dirty="0">
                <a:solidFill>
                  <a:srgbClr val="FFFFFF"/>
                </a:solidFill>
                <a:latin typeface="Trebuchet MS"/>
                <a:cs typeface="Trebuchet MS"/>
              </a:rPr>
              <a:t>NICI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71900" y="2171700"/>
            <a:ext cx="1584960" cy="1379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07815" y="2511170"/>
            <a:ext cx="878840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4620" marR="125095" indent="-2540" algn="ctr">
              <a:lnSpc>
                <a:spcPct val="100000"/>
              </a:lnSpc>
              <a:spcBef>
                <a:spcPts val="110"/>
              </a:spcBef>
            </a:pPr>
            <a:r>
              <a:rPr sz="1350" b="1" spc="-50" dirty="0">
                <a:solidFill>
                  <a:srgbClr val="FFFFFF"/>
                </a:solidFill>
                <a:latin typeface="Trebuchet MS"/>
                <a:cs typeface="Trebuchet MS"/>
              </a:rPr>
              <a:t>Mevcut  </a:t>
            </a:r>
            <a:r>
              <a:rPr sz="1350" b="1" spc="-55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1350" b="1" spc="-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50" b="1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50" b="1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50" b="1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350" b="1" spc="-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3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350" b="1" spc="-80" dirty="0">
                <a:solidFill>
                  <a:srgbClr val="FFFFFF"/>
                </a:solidFill>
                <a:latin typeface="Trebuchet MS"/>
                <a:cs typeface="Trebuchet MS"/>
              </a:rPr>
              <a:t>İncelenmesi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70700" y="3947159"/>
            <a:ext cx="1521459" cy="1379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91958" y="4285996"/>
            <a:ext cx="646430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0"/>
              </a:spcBef>
            </a:pPr>
            <a:r>
              <a:rPr sz="1350" b="1" spc="-60" dirty="0">
                <a:solidFill>
                  <a:srgbClr val="FFFFFF"/>
                </a:solidFill>
                <a:latin typeface="Trebuchet MS"/>
                <a:cs typeface="Trebuchet MS"/>
              </a:rPr>
              <a:t>Ö</a:t>
            </a:r>
            <a:r>
              <a:rPr sz="1350" b="1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50" b="1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50" b="1" spc="-90" dirty="0">
                <a:solidFill>
                  <a:srgbClr val="FFFFFF"/>
                </a:solidFill>
                <a:latin typeface="Trebuchet MS"/>
                <a:cs typeface="Trebuchet MS"/>
              </a:rPr>
              <a:t>ri</a:t>
            </a:r>
            <a:r>
              <a:rPr sz="1350" b="1" spc="-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50" b="1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50" b="1" spc="-5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1350" b="1" spc="-70" dirty="0">
                <a:solidFill>
                  <a:srgbClr val="FFFFFF"/>
                </a:solidFill>
                <a:latin typeface="Trebuchet MS"/>
                <a:cs typeface="Trebuchet MS"/>
              </a:rPr>
              <a:t>Sistem  </a:t>
            </a:r>
            <a:r>
              <a:rPr sz="1350" b="1" spc="-30" dirty="0">
                <a:solidFill>
                  <a:srgbClr val="FFFFFF"/>
                </a:solidFill>
                <a:latin typeface="Trebuchet MS"/>
                <a:cs typeface="Trebuchet MS"/>
              </a:rPr>
              <a:t>Modeli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86989" y="4395470"/>
            <a:ext cx="4069080" cy="449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86989" y="4395470"/>
            <a:ext cx="4069079" cy="449580"/>
          </a:xfrm>
          <a:custGeom>
            <a:avLst/>
            <a:gdLst/>
            <a:ahLst/>
            <a:cxnLst/>
            <a:rect l="l" t="t" r="r" b="b"/>
            <a:pathLst>
              <a:path w="4069079" h="449579">
                <a:moveTo>
                  <a:pt x="0" y="224789"/>
                </a:moveTo>
                <a:lnTo>
                  <a:pt x="224790" y="0"/>
                </a:lnTo>
                <a:lnTo>
                  <a:pt x="224790" y="112394"/>
                </a:lnTo>
                <a:lnTo>
                  <a:pt x="3844290" y="112394"/>
                </a:lnTo>
                <a:lnTo>
                  <a:pt x="3844290" y="0"/>
                </a:lnTo>
                <a:lnTo>
                  <a:pt x="4069080" y="224789"/>
                </a:lnTo>
                <a:lnTo>
                  <a:pt x="3844290" y="449579"/>
                </a:lnTo>
                <a:lnTo>
                  <a:pt x="3844290" y="337184"/>
                </a:lnTo>
                <a:lnTo>
                  <a:pt x="224790" y="337184"/>
                </a:lnTo>
                <a:lnTo>
                  <a:pt x="224790" y="449579"/>
                </a:lnTo>
                <a:lnTo>
                  <a:pt x="0" y="224789"/>
                </a:lnTo>
                <a:close/>
              </a:path>
            </a:pathLst>
          </a:custGeom>
          <a:ln w="12699">
            <a:solidFill>
              <a:srgbClr val="28C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53840" y="4491609"/>
            <a:ext cx="113538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40" dirty="0">
                <a:latin typeface="Arial"/>
                <a:cs typeface="Arial"/>
              </a:rPr>
              <a:t>Önerilen</a:t>
            </a:r>
            <a:r>
              <a:rPr sz="1350" spc="-165" dirty="0">
                <a:latin typeface="Arial"/>
                <a:cs typeface="Arial"/>
              </a:rPr>
              <a:t> </a:t>
            </a:r>
            <a:r>
              <a:rPr sz="1350" spc="-80" dirty="0">
                <a:latin typeface="Arial"/>
                <a:cs typeface="Arial"/>
              </a:rPr>
              <a:t>Sistem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0189" y="2523489"/>
            <a:ext cx="2192020" cy="1686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0189" y="2523489"/>
            <a:ext cx="2192020" cy="1686560"/>
          </a:xfrm>
          <a:custGeom>
            <a:avLst/>
            <a:gdLst/>
            <a:ahLst/>
            <a:cxnLst/>
            <a:rect l="l" t="t" r="r" b="b"/>
            <a:pathLst>
              <a:path w="2192020" h="1686560">
                <a:moveTo>
                  <a:pt x="244347" y="1686560"/>
                </a:moveTo>
                <a:lnTo>
                  <a:pt x="244347" y="407924"/>
                </a:lnTo>
                <a:lnTo>
                  <a:pt x="1770380" y="407924"/>
                </a:lnTo>
                <a:lnTo>
                  <a:pt x="1770380" y="571500"/>
                </a:lnTo>
                <a:lnTo>
                  <a:pt x="2192020" y="285750"/>
                </a:lnTo>
                <a:lnTo>
                  <a:pt x="1770380" y="0"/>
                </a:lnTo>
                <a:lnTo>
                  <a:pt x="1770380" y="163575"/>
                </a:lnTo>
                <a:lnTo>
                  <a:pt x="0" y="163575"/>
                </a:lnTo>
                <a:lnTo>
                  <a:pt x="0" y="1686560"/>
                </a:lnTo>
                <a:lnTo>
                  <a:pt x="244347" y="1686560"/>
                </a:lnTo>
                <a:close/>
              </a:path>
            </a:pathLst>
          </a:custGeom>
          <a:ln w="12700">
            <a:solidFill>
              <a:srgbClr val="28C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83529" y="2665729"/>
            <a:ext cx="2476500" cy="1259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83529" y="2665729"/>
            <a:ext cx="2476500" cy="1259840"/>
          </a:xfrm>
          <a:custGeom>
            <a:avLst/>
            <a:gdLst/>
            <a:ahLst/>
            <a:cxnLst/>
            <a:rect l="l" t="t" r="r" b="b"/>
            <a:pathLst>
              <a:path w="2476500" h="1259839">
                <a:moveTo>
                  <a:pt x="0" y="244348"/>
                </a:moveTo>
                <a:lnTo>
                  <a:pt x="2087879" y="244348"/>
                </a:lnTo>
                <a:lnTo>
                  <a:pt x="2087879" y="915416"/>
                </a:lnTo>
                <a:lnTo>
                  <a:pt x="1943608" y="915416"/>
                </a:lnTo>
                <a:lnTo>
                  <a:pt x="2210054" y="1259840"/>
                </a:lnTo>
                <a:lnTo>
                  <a:pt x="2476500" y="915416"/>
                </a:lnTo>
                <a:lnTo>
                  <a:pt x="2332228" y="915416"/>
                </a:lnTo>
                <a:lnTo>
                  <a:pt x="2332228" y="0"/>
                </a:lnTo>
                <a:lnTo>
                  <a:pt x="0" y="0"/>
                </a:lnTo>
                <a:lnTo>
                  <a:pt x="0" y="244348"/>
                </a:lnTo>
                <a:close/>
              </a:path>
            </a:pathLst>
          </a:custGeom>
          <a:ln w="12700">
            <a:solidFill>
              <a:srgbClr val="28C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62785" y="2672714"/>
            <a:ext cx="100393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135" dirty="0">
                <a:latin typeface="Arial"/>
                <a:cs typeface="Arial"/>
              </a:rPr>
              <a:t>Ge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70" dirty="0">
                <a:latin typeface="Arial"/>
                <a:cs typeface="Arial"/>
              </a:rPr>
              <a:t>e</a:t>
            </a:r>
            <a:r>
              <a:rPr sz="1350" spc="-85" dirty="0">
                <a:latin typeface="Arial"/>
                <a:cs typeface="Arial"/>
              </a:rPr>
              <a:t>k</a:t>
            </a:r>
            <a:r>
              <a:rPr sz="1350" spc="-140" dirty="0">
                <a:latin typeface="Arial"/>
                <a:cs typeface="Arial"/>
              </a:rPr>
              <a:t>s</a:t>
            </a:r>
            <a:r>
              <a:rPr sz="1350" spc="15" dirty="0">
                <a:latin typeface="Arial"/>
                <a:cs typeface="Arial"/>
              </a:rPr>
              <a:t>i</a:t>
            </a:r>
            <a:r>
              <a:rPr sz="1350" spc="-40" dirty="0">
                <a:latin typeface="Arial"/>
                <a:cs typeface="Arial"/>
              </a:rPr>
              <a:t>n</a:t>
            </a:r>
            <a:r>
              <a:rPr sz="1350" spc="15" dirty="0">
                <a:latin typeface="Arial"/>
                <a:cs typeface="Arial"/>
              </a:rPr>
              <a:t>i</a:t>
            </a:r>
            <a:r>
              <a:rPr sz="1350" spc="-50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l</a:t>
            </a:r>
            <a:r>
              <a:rPr sz="1350" spc="-25" dirty="0">
                <a:latin typeface="Arial"/>
                <a:cs typeface="Arial"/>
              </a:rPr>
              <a:t>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08726" y="2649220"/>
            <a:ext cx="105664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30" dirty="0">
                <a:latin typeface="Arial"/>
                <a:cs typeface="Arial"/>
              </a:rPr>
              <a:t>Mevcut</a:t>
            </a:r>
            <a:r>
              <a:rPr sz="1350" spc="-170" dirty="0">
                <a:latin typeface="Arial"/>
                <a:cs typeface="Arial"/>
              </a:rPr>
              <a:t> </a:t>
            </a:r>
            <a:r>
              <a:rPr sz="1350" spc="-80" dirty="0">
                <a:latin typeface="Arial"/>
                <a:cs typeface="Arial"/>
              </a:rPr>
              <a:t>Sistem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Veri Yer Tutucusu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BD7A-178E-4BF7-AABD-10746E53B88B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73348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none" spc="-295" dirty="0"/>
              <a:t>Gereksinim </a:t>
            </a:r>
            <a:r>
              <a:rPr sz="4400" u="none" spc="-345" dirty="0"/>
              <a:t>Çözümleme</a:t>
            </a:r>
            <a:r>
              <a:rPr sz="4400" u="none" spc="-270" dirty="0"/>
              <a:t> </a:t>
            </a:r>
            <a:r>
              <a:rPr sz="4400" u="none" spc="-415" dirty="0"/>
              <a:t>Çalışması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56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616267" y="1990725"/>
            <a:ext cx="7861934" cy="281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sz="2400" b="1" spc="85" dirty="0">
                <a:solidFill>
                  <a:srgbClr val="1F4429"/>
                </a:solidFill>
                <a:latin typeface="Times New Roman"/>
                <a:cs typeface="Times New Roman"/>
              </a:rPr>
              <a:t>Mevcut </a:t>
            </a:r>
            <a:r>
              <a:rPr sz="2400" b="1" spc="110" dirty="0">
                <a:solidFill>
                  <a:srgbClr val="1F4429"/>
                </a:solidFill>
                <a:latin typeface="Times New Roman"/>
                <a:cs typeface="Times New Roman"/>
              </a:rPr>
              <a:t>sistemin</a:t>
            </a:r>
            <a:r>
              <a:rPr sz="2400" b="1" spc="-90" dirty="0">
                <a:solidFill>
                  <a:srgbClr val="1F4429"/>
                </a:solidFill>
                <a:latin typeface="Times New Roman"/>
                <a:cs typeface="Times New Roman"/>
              </a:rPr>
              <a:t> </a:t>
            </a:r>
            <a:r>
              <a:rPr sz="2400" b="1" spc="114" dirty="0">
                <a:solidFill>
                  <a:srgbClr val="1F4429"/>
                </a:solidFill>
                <a:latin typeface="Times New Roman"/>
                <a:cs typeface="Times New Roman"/>
              </a:rPr>
              <a:t>incelenmesi</a:t>
            </a:r>
            <a:endParaRPr sz="24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spcBef>
                <a:spcPts val="136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Amaç: </a:t>
            </a:r>
            <a:r>
              <a:rPr sz="1800" spc="-35" dirty="0">
                <a:latin typeface="Arial"/>
                <a:cs typeface="Arial"/>
              </a:rPr>
              <a:t>Yazılım </a:t>
            </a:r>
            <a:r>
              <a:rPr sz="1800" spc="-5" dirty="0">
                <a:latin typeface="Arial"/>
                <a:cs typeface="Arial"/>
              </a:rPr>
              <a:t>geliştirilecek </a:t>
            </a:r>
            <a:r>
              <a:rPr sz="1800" dirty="0">
                <a:latin typeface="Arial"/>
                <a:cs typeface="Arial"/>
              </a:rPr>
              <a:t>sistemin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tanınmasıdır.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Girdi, İşlev </a:t>
            </a:r>
            <a:r>
              <a:rPr sz="1800" spc="-5" dirty="0">
                <a:latin typeface="Arial"/>
                <a:cs typeface="Arial"/>
              </a:rPr>
              <a:t>ve çıktı </a:t>
            </a:r>
            <a:r>
              <a:rPr sz="1800" spc="-10" dirty="0">
                <a:latin typeface="Arial"/>
                <a:cs typeface="Arial"/>
              </a:rPr>
              <a:t>analizi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yapılır.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Kanun, </a:t>
            </a:r>
            <a:r>
              <a:rPr sz="1800" spc="-10" dirty="0">
                <a:latin typeface="Arial"/>
                <a:cs typeface="Arial"/>
              </a:rPr>
              <a:t>yönerge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yönetmenlikler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incelenir.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Elde </a:t>
            </a:r>
            <a:r>
              <a:rPr sz="1800" spc="-10" dirty="0">
                <a:latin typeface="Arial"/>
                <a:cs typeface="Arial"/>
              </a:rPr>
              <a:t>yürütülen </a:t>
            </a:r>
            <a:r>
              <a:rPr sz="1800" spc="-5" dirty="0">
                <a:latin typeface="Arial"/>
                <a:cs typeface="Arial"/>
              </a:rPr>
              <a:t>işlerde kullanılan </a:t>
            </a:r>
            <a:r>
              <a:rPr sz="1800" dirty="0">
                <a:latin typeface="Arial"/>
                <a:cs typeface="Arial"/>
              </a:rPr>
              <a:t>form, defter ve </a:t>
            </a:r>
            <a:r>
              <a:rPr sz="1800" spc="-15" dirty="0">
                <a:latin typeface="Arial"/>
                <a:cs typeface="Arial"/>
              </a:rPr>
              <a:t>yazışma </a:t>
            </a:r>
            <a:r>
              <a:rPr sz="1800" spc="-5" dirty="0">
                <a:latin typeface="Arial"/>
                <a:cs typeface="Arial"/>
              </a:rPr>
              <a:t>örnekleri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incelenir.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6621-F800-4D0C-B257-1DFE16D845EB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73348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none" spc="-295" dirty="0"/>
              <a:t>Gereksinim </a:t>
            </a:r>
            <a:r>
              <a:rPr sz="4400" u="none" spc="-345" dirty="0"/>
              <a:t>Çözümleme</a:t>
            </a:r>
            <a:r>
              <a:rPr sz="4400" u="none" spc="-270" dirty="0"/>
              <a:t> </a:t>
            </a:r>
            <a:r>
              <a:rPr sz="4400" u="none" spc="-415" dirty="0"/>
              <a:t>Çalışması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57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616267" y="2042159"/>
            <a:ext cx="7605395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sz="2400" b="1" spc="95" dirty="0">
                <a:solidFill>
                  <a:srgbClr val="1F4429"/>
                </a:solidFill>
                <a:latin typeface="Times New Roman"/>
                <a:cs typeface="Times New Roman"/>
              </a:rPr>
              <a:t>Önerilen </a:t>
            </a:r>
            <a:r>
              <a:rPr sz="2400" b="1" spc="110" dirty="0">
                <a:solidFill>
                  <a:srgbClr val="1F4429"/>
                </a:solidFill>
                <a:latin typeface="Times New Roman"/>
                <a:cs typeface="Times New Roman"/>
              </a:rPr>
              <a:t>Sistemin</a:t>
            </a:r>
            <a:r>
              <a:rPr sz="2400" b="1" spc="-100" dirty="0">
                <a:solidFill>
                  <a:srgbClr val="1F4429"/>
                </a:solidFill>
                <a:latin typeface="Times New Roman"/>
                <a:cs typeface="Times New Roman"/>
              </a:rPr>
              <a:t> </a:t>
            </a:r>
            <a:r>
              <a:rPr sz="2400" b="1" spc="130" dirty="0">
                <a:solidFill>
                  <a:srgbClr val="1F4429"/>
                </a:solidFill>
                <a:latin typeface="Times New Roman"/>
                <a:cs typeface="Times New Roman"/>
              </a:rPr>
              <a:t>Modellenmesi</a:t>
            </a:r>
            <a:endParaRPr sz="24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spcBef>
                <a:spcPts val="146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Önerilen </a:t>
            </a:r>
            <a:r>
              <a:rPr sz="1800" dirty="0">
                <a:latin typeface="Arial"/>
                <a:cs typeface="Arial"/>
              </a:rPr>
              <a:t>sistemin </a:t>
            </a:r>
            <a:r>
              <a:rPr sz="1800" spc="-5" dirty="0">
                <a:latin typeface="Arial"/>
                <a:cs typeface="Arial"/>
              </a:rPr>
              <a:t>işlevsel </a:t>
            </a:r>
            <a:r>
              <a:rPr sz="1800" spc="-20" dirty="0">
                <a:latin typeface="Arial"/>
                <a:cs typeface="Arial"/>
              </a:rPr>
              <a:t>yapısını, </a:t>
            </a:r>
            <a:r>
              <a:rPr sz="1800" dirty="0">
                <a:latin typeface="Arial"/>
                <a:cs typeface="Arial"/>
              </a:rPr>
              <a:t>veri </a:t>
            </a:r>
            <a:r>
              <a:rPr sz="1800" spc="-15" dirty="0">
                <a:latin typeface="Arial"/>
                <a:cs typeface="Arial"/>
              </a:rPr>
              <a:t>yapısını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kullanıcı ara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yüzünü</a:t>
            </a:r>
            <a:endParaRPr sz="18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sz="1800" spc="-15" dirty="0">
                <a:latin typeface="Arial"/>
                <a:cs typeface="Arial"/>
              </a:rPr>
              <a:t>oluşturur.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Bu model </a:t>
            </a:r>
            <a:r>
              <a:rPr sz="1800" spc="-5" dirty="0">
                <a:latin typeface="Arial"/>
                <a:cs typeface="Arial"/>
              </a:rPr>
              <a:t>daha </a:t>
            </a:r>
            <a:r>
              <a:rPr sz="1800" dirty="0">
                <a:latin typeface="Arial"/>
                <a:cs typeface="Arial"/>
              </a:rPr>
              <a:t>çok </a:t>
            </a:r>
            <a:r>
              <a:rPr sz="1800" spc="-5" dirty="0">
                <a:latin typeface="Arial"/>
                <a:cs typeface="Arial"/>
              </a:rPr>
              <a:t>bilgi </a:t>
            </a:r>
            <a:r>
              <a:rPr sz="1800" dirty="0">
                <a:latin typeface="Arial"/>
                <a:cs typeface="Arial"/>
              </a:rPr>
              <a:t>sistemini </a:t>
            </a:r>
            <a:r>
              <a:rPr sz="1800" spc="-5" dirty="0">
                <a:latin typeface="Arial"/>
                <a:cs typeface="Arial"/>
              </a:rPr>
              <a:t>geliştirecek </a:t>
            </a:r>
            <a:r>
              <a:rPr sz="1800" dirty="0">
                <a:latin typeface="Arial"/>
                <a:cs typeface="Arial"/>
              </a:rPr>
              <a:t>teknik </a:t>
            </a:r>
            <a:r>
              <a:rPr sz="1800" spc="-5" dirty="0">
                <a:latin typeface="Arial"/>
                <a:cs typeface="Arial"/>
              </a:rPr>
              <a:t>personele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yöneliktir.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Mantıksal </a:t>
            </a: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model </a:t>
            </a:r>
            <a:r>
              <a:rPr sz="1800" spc="-5" dirty="0">
                <a:latin typeface="Arial"/>
                <a:cs typeface="Arial"/>
              </a:rPr>
              <a:t>olarak </a:t>
            </a:r>
            <a:r>
              <a:rPr sz="1800" dirty="0">
                <a:latin typeface="Arial"/>
                <a:cs typeface="Arial"/>
              </a:rPr>
              <a:t>ta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tanımlanır.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3520" y="4145279"/>
            <a:ext cx="3616959" cy="2712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8849-BB84-44E1-B9C0-0A57E297431F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10" dirty="0"/>
              <a:t>Doğrulama</a:t>
            </a:r>
            <a:r>
              <a:rPr spc="-365" dirty="0"/>
              <a:t> Süreci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58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687060"/>
            <a:ext cx="5921375" cy="346519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398780" indent="-386080">
              <a:lnSpc>
                <a:spcPct val="100000"/>
              </a:lnSpc>
              <a:spcBef>
                <a:spcPts val="125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2000" spc="-80" dirty="0">
                <a:solidFill>
                  <a:srgbClr val="404040"/>
                </a:solidFill>
                <a:latin typeface="Arial"/>
                <a:cs typeface="Arial"/>
              </a:rPr>
              <a:t>Gereksinimler </a:t>
            </a:r>
            <a:r>
              <a:rPr sz="2000" spc="-65" dirty="0">
                <a:solidFill>
                  <a:srgbClr val="404040"/>
                </a:solidFill>
                <a:latin typeface="Arial"/>
                <a:cs typeface="Arial"/>
              </a:rPr>
              <a:t>doğru </a:t>
            </a:r>
            <a:r>
              <a:rPr sz="2000" spc="-55" dirty="0">
                <a:solidFill>
                  <a:srgbClr val="404040"/>
                </a:solidFill>
                <a:latin typeface="Arial"/>
                <a:cs typeface="Arial"/>
              </a:rPr>
              <a:t>oluşturulmuş</a:t>
            </a:r>
            <a:r>
              <a:rPr sz="2000" spc="-2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rgbClr val="404040"/>
                </a:solidFill>
                <a:latin typeface="Arial"/>
                <a:cs typeface="Arial"/>
              </a:rPr>
              <a:t>mu?</a:t>
            </a:r>
            <a:endParaRPr sz="2000">
              <a:latin typeface="Arial"/>
              <a:cs typeface="Arial"/>
            </a:endParaRPr>
          </a:p>
          <a:p>
            <a:pPr marL="398780" indent="-386080">
              <a:lnSpc>
                <a:spcPct val="100000"/>
              </a:lnSpc>
              <a:spcBef>
                <a:spcPts val="116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2000" spc="-85" dirty="0">
                <a:solidFill>
                  <a:srgbClr val="404040"/>
                </a:solidFill>
                <a:latin typeface="Arial"/>
                <a:cs typeface="Arial"/>
              </a:rPr>
              <a:t>Gereksinimler </a:t>
            </a:r>
            <a:r>
              <a:rPr sz="2000" spc="-5" dirty="0">
                <a:solidFill>
                  <a:srgbClr val="404040"/>
                </a:solidFill>
                <a:latin typeface="Arial"/>
                <a:cs typeface="Arial"/>
              </a:rPr>
              <a:t>tutarlı</a:t>
            </a:r>
            <a:r>
              <a:rPr sz="2000" spc="-1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404040"/>
                </a:solidFill>
                <a:latin typeface="Arial"/>
                <a:cs typeface="Arial"/>
              </a:rPr>
              <a:t>mı?</a:t>
            </a:r>
            <a:endParaRPr sz="2000">
              <a:latin typeface="Arial"/>
              <a:cs typeface="Arial"/>
            </a:endParaRPr>
          </a:p>
          <a:p>
            <a:pPr marL="398780" indent="-386080">
              <a:lnSpc>
                <a:spcPct val="100000"/>
              </a:lnSpc>
              <a:spcBef>
                <a:spcPts val="116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2000" spc="-80" dirty="0">
                <a:solidFill>
                  <a:srgbClr val="404040"/>
                </a:solidFill>
                <a:latin typeface="Arial"/>
                <a:cs typeface="Arial"/>
              </a:rPr>
              <a:t>Gereksinimler </a:t>
            </a:r>
            <a:r>
              <a:rPr sz="2000" spc="-40" dirty="0">
                <a:solidFill>
                  <a:srgbClr val="404040"/>
                </a:solidFill>
                <a:latin typeface="Arial"/>
                <a:cs typeface="Arial"/>
              </a:rPr>
              <a:t>tam </a:t>
            </a:r>
            <a:r>
              <a:rPr sz="2000" spc="-120" dirty="0">
                <a:solidFill>
                  <a:srgbClr val="404040"/>
                </a:solidFill>
                <a:latin typeface="Arial"/>
                <a:cs typeface="Arial"/>
              </a:rPr>
              <a:t>mı? </a:t>
            </a:r>
            <a:r>
              <a:rPr sz="2000" spc="-135" dirty="0">
                <a:solidFill>
                  <a:srgbClr val="404040"/>
                </a:solidFill>
                <a:latin typeface="Arial"/>
                <a:cs typeface="Arial"/>
              </a:rPr>
              <a:t>(Dışsal </a:t>
            </a:r>
            <a:r>
              <a:rPr sz="2000" spc="-50" dirty="0">
                <a:solidFill>
                  <a:srgbClr val="404040"/>
                </a:solidFill>
                <a:latin typeface="Arial"/>
                <a:cs typeface="Arial"/>
              </a:rPr>
              <a:t>tamlık </a:t>
            </a:r>
            <a:r>
              <a:rPr sz="2000" spc="215" dirty="0">
                <a:solidFill>
                  <a:srgbClr val="404040"/>
                </a:solidFill>
                <a:latin typeface="Arial"/>
                <a:cs typeface="Arial"/>
              </a:rPr>
              <a:t>/</a:t>
            </a:r>
            <a:r>
              <a:rPr sz="2000" spc="-1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404040"/>
                </a:solidFill>
                <a:latin typeface="Arial"/>
                <a:cs typeface="Arial"/>
              </a:rPr>
              <a:t>İçsel </a:t>
            </a:r>
            <a:r>
              <a:rPr sz="2000" spc="-55" dirty="0">
                <a:solidFill>
                  <a:srgbClr val="404040"/>
                </a:solidFill>
                <a:latin typeface="Arial"/>
                <a:cs typeface="Arial"/>
              </a:rPr>
              <a:t>tamlık)</a:t>
            </a:r>
            <a:endParaRPr sz="2000">
              <a:latin typeface="Arial"/>
              <a:cs typeface="Arial"/>
            </a:endParaRPr>
          </a:p>
          <a:p>
            <a:pPr marL="398780" indent="-386080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2000" spc="-80" dirty="0">
                <a:solidFill>
                  <a:srgbClr val="404040"/>
                </a:solidFill>
                <a:latin typeface="Arial"/>
                <a:cs typeface="Arial"/>
              </a:rPr>
              <a:t>Gereksinimler </a:t>
            </a:r>
            <a:r>
              <a:rPr sz="2000" spc="-110" dirty="0">
                <a:solidFill>
                  <a:srgbClr val="404040"/>
                </a:solidFill>
                <a:latin typeface="Arial"/>
                <a:cs typeface="Arial"/>
              </a:rPr>
              <a:t>gerçekçi</a:t>
            </a:r>
            <a:r>
              <a:rPr sz="2000" spc="-1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Arial"/>
                <a:cs typeface="Arial"/>
              </a:rPr>
              <a:t>mi?</a:t>
            </a:r>
            <a:endParaRPr sz="2000">
              <a:latin typeface="Arial"/>
              <a:cs typeface="Arial"/>
            </a:endParaRPr>
          </a:p>
          <a:p>
            <a:pPr marL="398780" indent="-386080">
              <a:lnSpc>
                <a:spcPts val="2280"/>
              </a:lnSpc>
              <a:spcBef>
                <a:spcPts val="116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2000" spc="-100" dirty="0">
                <a:solidFill>
                  <a:srgbClr val="404040"/>
                </a:solidFill>
                <a:latin typeface="Arial"/>
                <a:cs typeface="Arial"/>
              </a:rPr>
              <a:t>Her </a:t>
            </a:r>
            <a:r>
              <a:rPr sz="2000" spc="-90" dirty="0">
                <a:solidFill>
                  <a:srgbClr val="404040"/>
                </a:solidFill>
                <a:latin typeface="Arial"/>
                <a:cs typeface="Arial"/>
              </a:rPr>
              <a:t>gereksinim </a:t>
            </a:r>
            <a:r>
              <a:rPr sz="2000" spc="-80" dirty="0">
                <a:solidFill>
                  <a:srgbClr val="404040"/>
                </a:solidFill>
                <a:latin typeface="Arial"/>
                <a:cs typeface="Arial"/>
              </a:rPr>
              <a:t>kullanıcı </a:t>
            </a:r>
            <a:r>
              <a:rPr sz="2000" spc="-60" dirty="0">
                <a:solidFill>
                  <a:srgbClr val="404040"/>
                </a:solidFill>
                <a:latin typeface="Arial"/>
                <a:cs typeface="Arial"/>
              </a:rPr>
              <a:t>tarafından </a:t>
            </a:r>
            <a:r>
              <a:rPr sz="2000" spc="-70" dirty="0">
                <a:solidFill>
                  <a:srgbClr val="404040"/>
                </a:solidFill>
                <a:latin typeface="Arial"/>
                <a:cs typeface="Arial"/>
              </a:rPr>
              <a:t>istenen </a:t>
            </a:r>
            <a:r>
              <a:rPr sz="2000" spc="-5" dirty="0">
                <a:solidFill>
                  <a:srgbClr val="404040"/>
                </a:solidFill>
                <a:latin typeface="Arial"/>
                <a:cs typeface="Arial"/>
              </a:rPr>
              <a:t>bir </a:t>
            </a:r>
            <a:r>
              <a:rPr sz="2000" spc="-114" dirty="0">
                <a:solidFill>
                  <a:srgbClr val="404040"/>
                </a:solidFill>
                <a:latin typeface="Arial"/>
                <a:cs typeface="Arial"/>
              </a:rPr>
              <a:t>şeyi</a:t>
            </a:r>
            <a:r>
              <a:rPr sz="2000" spc="-3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Arial"/>
                <a:cs typeface="Arial"/>
              </a:rPr>
              <a:t>mi</a:t>
            </a:r>
            <a:endParaRPr sz="2000">
              <a:latin typeface="Arial"/>
              <a:cs typeface="Arial"/>
            </a:endParaRPr>
          </a:p>
          <a:p>
            <a:pPr marL="398145">
              <a:lnSpc>
                <a:spcPts val="2280"/>
              </a:lnSpc>
            </a:pPr>
            <a:r>
              <a:rPr sz="2000" spc="-70" dirty="0">
                <a:solidFill>
                  <a:srgbClr val="404040"/>
                </a:solidFill>
                <a:latin typeface="Arial"/>
                <a:cs typeface="Arial"/>
              </a:rPr>
              <a:t>tanımlamaktadır?</a:t>
            </a:r>
            <a:endParaRPr sz="2000">
              <a:latin typeface="Arial"/>
              <a:cs typeface="Arial"/>
            </a:endParaRPr>
          </a:p>
          <a:p>
            <a:pPr marL="398780" indent="-386080">
              <a:lnSpc>
                <a:spcPct val="100000"/>
              </a:lnSpc>
              <a:spcBef>
                <a:spcPts val="1165"/>
              </a:spcBef>
              <a:buClr>
                <a:srgbClr val="1CACE3"/>
              </a:buClr>
              <a:buAutoNum type="arabicPeriod" startAt="6"/>
              <a:tabLst>
                <a:tab pos="398145" algn="l"/>
                <a:tab pos="398780" algn="l"/>
              </a:tabLst>
            </a:pPr>
            <a:r>
              <a:rPr sz="2000" spc="-80" dirty="0">
                <a:solidFill>
                  <a:srgbClr val="404040"/>
                </a:solidFill>
                <a:latin typeface="Arial"/>
                <a:cs typeface="Arial"/>
              </a:rPr>
              <a:t>Gereksinimler </a:t>
            </a:r>
            <a:r>
              <a:rPr sz="2000" spc="-50" dirty="0">
                <a:solidFill>
                  <a:srgbClr val="404040"/>
                </a:solidFill>
                <a:latin typeface="Arial"/>
                <a:cs typeface="Arial"/>
              </a:rPr>
              <a:t>doğrulanabilir</a:t>
            </a:r>
            <a:r>
              <a:rPr sz="2000" spc="-1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Arial"/>
                <a:cs typeface="Arial"/>
              </a:rPr>
              <a:t>mi?</a:t>
            </a:r>
            <a:endParaRPr sz="2000">
              <a:latin typeface="Arial"/>
              <a:cs typeface="Arial"/>
            </a:endParaRPr>
          </a:p>
          <a:p>
            <a:pPr marL="398780" indent="-386080">
              <a:lnSpc>
                <a:spcPct val="100000"/>
              </a:lnSpc>
              <a:spcBef>
                <a:spcPts val="1155"/>
              </a:spcBef>
              <a:buClr>
                <a:srgbClr val="1CACE3"/>
              </a:buClr>
              <a:buAutoNum type="arabicPeriod" startAt="6"/>
              <a:tabLst>
                <a:tab pos="398145" algn="l"/>
                <a:tab pos="398780" algn="l"/>
              </a:tabLst>
            </a:pPr>
            <a:r>
              <a:rPr sz="2000" spc="-85" dirty="0">
                <a:solidFill>
                  <a:srgbClr val="404040"/>
                </a:solidFill>
                <a:latin typeface="Arial"/>
                <a:cs typeface="Arial"/>
              </a:rPr>
              <a:t>Gereksinimler </a:t>
            </a:r>
            <a:r>
              <a:rPr sz="2000" spc="-40" dirty="0">
                <a:solidFill>
                  <a:srgbClr val="404040"/>
                </a:solidFill>
                <a:latin typeface="Arial"/>
                <a:cs typeface="Arial"/>
              </a:rPr>
              <a:t>izlenebilir</a:t>
            </a:r>
            <a:r>
              <a:rPr sz="2000" spc="-1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Arial"/>
                <a:cs typeface="Arial"/>
              </a:rPr>
              <a:t>mi?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4500" y="4122420"/>
            <a:ext cx="2242820" cy="224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89FB-B538-4605-8A35-A3C736EEBBD0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10" dirty="0"/>
              <a:t>Örnek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59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495540" cy="3209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05" dirty="0">
                <a:latin typeface="Arial"/>
                <a:cs typeface="Arial"/>
              </a:rPr>
              <a:t>Görev </a:t>
            </a:r>
            <a:r>
              <a:rPr sz="1800" spc="-90" dirty="0">
                <a:latin typeface="Arial"/>
                <a:cs typeface="Arial"/>
              </a:rPr>
              <a:t>planlaması </a:t>
            </a:r>
            <a:r>
              <a:rPr sz="1800" spc="-45" dirty="0">
                <a:latin typeface="Arial"/>
                <a:cs typeface="Arial"/>
              </a:rPr>
              <a:t>için </a:t>
            </a:r>
            <a:r>
              <a:rPr sz="1800" spc="-70" dirty="0">
                <a:latin typeface="Arial"/>
                <a:cs typeface="Arial"/>
              </a:rPr>
              <a:t>kesinlik </a:t>
            </a:r>
            <a:r>
              <a:rPr sz="1800" spc="-60" dirty="0">
                <a:latin typeface="Arial"/>
                <a:cs typeface="Arial"/>
              </a:rPr>
              <a:t>(doğruluk) </a:t>
            </a:r>
            <a:r>
              <a:rPr sz="1800" spc="-30" dirty="0">
                <a:latin typeface="Arial"/>
                <a:cs typeface="Arial"/>
              </a:rPr>
              <a:t>yeterli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olacaktır.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B1B1B1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269240" indent="-256540">
              <a:lnSpc>
                <a:spcPts val="216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30" dirty="0">
                <a:latin typeface="Arial"/>
                <a:cs typeface="Arial"/>
              </a:rPr>
              <a:t>Pozisyon </a:t>
            </a:r>
            <a:r>
              <a:rPr sz="1800" spc="-95" dirty="0">
                <a:latin typeface="Arial"/>
                <a:cs typeface="Arial"/>
              </a:rPr>
              <a:t>hatası, </a:t>
            </a:r>
            <a:r>
              <a:rPr sz="1800" spc="-85" dirty="0">
                <a:latin typeface="Arial"/>
                <a:cs typeface="Arial"/>
              </a:rPr>
              <a:t>yörünge </a:t>
            </a:r>
            <a:r>
              <a:rPr sz="1800" spc="-95" dirty="0">
                <a:latin typeface="Arial"/>
                <a:cs typeface="Arial"/>
              </a:rPr>
              <a:t>boyunca </a:t>
            </a:r>
            <a:r>
              <a:rPr sz="1800" spc="-90" dirty="0">
                <a:latin typeface="Arial"/>
                <a:cs typeface="Arial"/>
              </a:rPr>
              <a:t>50 </a:t>
            </a:r>
            <a:r>
              <a:rPr sz="1800" spc="-50" dirty="0">
                <a:latin typeface="Arial"/>
                <a:cs typeface="Arial"/>
              </a:rPr>
              <a:t>metreden, </a:t>
            </a:r>
            <a:r>
              <a:rPr sz="1800" spc="-85" dirty="0">
                <a:latin typeface="Arial"/>
                <a:cs typeface="Arial"/>
              </a:rPr>
              <a:t>yörünge </a:t>
            </a:r>
            <a:r>
              <a:rPr sz="1800" spc="-105" dirty="0">
                <a:latin typeface="Arial"/>
                <a:cs typeface="Arial"/>
              </a:rPr>
              <a:t>dışında </a:t>
            </a:r>
            <a:r>
              <a:rPr sz="1800" spc="-90" dirty="0">
                <a:latin typeface="Arial"/>
                <a:cs typeface="Arial"/>
              </a:rPr>
              <a:t>30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metreden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1800" spc="-165" dirty="0">
                <a:latin typeface="Arial"/>
                <a:cs typeface="Arial"/>
              </a:rPr>
              <a:t>az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olacaktır.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14" dirty="0">
                <a:latin typeface="Arial"/>
                <a:cs typeface="Arial"/>
              </a:rPr>
              <a:t>Sistem </a:t>
            </a:r>
            <a:r>
              <a:rPr sz="1800" spc="-80" dirty="0">
                <a:latin typeface="Arial"/>
                <a:cs typeface="Arial"/>
              </a:rPr>
              <a:t>sorgulamaları </a:t>
            </a:r>
            <a:r>
              <a:rPr sz="1800" spc="-105" dirty="0">
                <a:latin typeface="Arial"/>
                <a:cs typeface="Arial"/>
              </a:rPr>
              <a:t>gerçek zamanlı </a:t>
            </a:r>
            <a:r>
              <a:rPr sz="1800" spc="-75" dirty="0">
                <a:latin typeface="Arial"/>
                <a:cs typeface="Arial"/>
              </a:rPr>
              <a:t>olarak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yanıtlanmalıdır.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B1B1B1"/>
              </a:buClr>
              <a:buFont typeface="Wingdings"/>
              <a:buChar char=""/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B1B1B1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14" dirty="0">
                <a:latin typeface="Arial"/>
                <a:cs typeface="Arial"/>
              </a:rPr>
              <a:t>Sistem </a:t>
            </a:r>
            <a:r>
              <a:rPr sz="1800" spc="-65" dirty="0">
                <a:latin typeface="Arial"/>
                <a:cs typeface="Arial"/>
              </a:rPr>
              <a:t>kişi </a:t>
            </a:r>
            <a:r>
              <a:rPr sz="1800" spc="-80" dirty="0">
                <a:latin typeface="Arial"/>
                <a:cs typeface="Arial"/>
              </a:rPr>
              <a:t>sorgulamaları en </a:t>
            </a:r>
            <a:r>
              <a:rPr sz="1800" spc="-105" dirty="0">
                <a:latin typeface="Arial"/>
                <a:cs typeface="Arial"/>
              </a:rPr>
              <a:t>çok </a:t>
            </a:r>
            <a:r>
              <a:rPr sz="1800" spc="-20" dirty="0">
                <a:latin typeface="Arial"/>
                <a:cs typeface="Arial"/>
              </a:rPr>
              <a:t>iki </a:t>
            </a:r>
            <a:r>
              <a:rPr sz="1800" spc="-105" dirty="0">
                <a:latin typeface="Arial"/>
                <a:cs typeface="Arial"/>
              </a:rPr>
              <a:t>saniye </a:t>
            </a:r>
            <a:r>
              <a:rPr sz="1800" spc="-60" dirty="0">
                <a:latin typeface="Arial"/>
                <a:cs typeface="Arial"/>
              </a:rPr>
              <a:t>içinde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verilmelidir.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0E4C-9F86-44C7-A295-13B409445509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45" dirty="0"/>
              <a:t>İnsan</a:t>
            </a:r>
            <a:r>
              <a:rPr spc="-355" dirty="0"/>
              <a:t> </a:t>
            </a:r>
            <a:r>
              <a:rPr spc="-375" dirty="0"/>
              <a:t>Kaynakları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5476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90" dirty="0">
                <a:solidFill>
                  <a:srgbClr val="C00000"/>
                </a:solidFill>
                <a:latin typeface="Arial"/>
                <a:cs typeface="Arial"/>
              </a:rPr>
              <a:t>Planlama;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hangi </a:t>
            </a:r>
            <a:r>
              <a:rPr sz="1800" spc="20" dirty="0">
                <a:solidFill>
                  <a:srgbClr val="404040"/>
                </a:solidFill>
                <a:latin typeface="Arial"/>
                <a:cs typeface="Arial"/>
              </a:rPr>
              <a:t>tür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elemanların,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hangi </a:t>
            </a:r>
            <a:r>
              <a:rPr sz="1800" spc="-95" dirty="0">
                <a:solidFill>
                  <a:srgbClr val="404040"/>
                </a:solidFill>
                <a:latin typeface="Arial"/>
                <a:cs typeface="Arial"/>
              </a:rPr>
              <a:t>süre 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ile </a:t>
            </a:r>
            <a:r>
              <a:rPr sz="1800" spc="-110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projenin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hangi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aşamalarında 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yer </a:t>
            </a:r>
            <a:r>
              <a:rPr sz="1800" spc="-110" dirty="0">
                <a:latin typeface="Arial"/>
                <a:cs typeface="Arial"/>
              </a:rPr>
              <a:t>alacağını </a:t>
            </a:r>
            <a:r>
              <a:rPr sz="1800" spc="-50" dirty="0">
                <a:latin typeface="Arial"/>
                <a:cs typeface="Arial"/>
              </a:rPr>
              <a:t>belirler.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7650" y="3135122"/>
          <a:ext cx="6096000" cy="2252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28130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Proje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Yöneticisi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Donanım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Ekip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Lideri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Yazılım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Ekip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Lideri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Donanım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Mühendisi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Tasarımcısı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120" dirty="0">
                          <a:latin typeface="Arial"/>
                          <a:cs typeface="Arial"/>
                        </a:rPr>
                        <a:t>Ağ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Uzmanı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Sistem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Tasarımcısı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Yazılım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Destek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Elemanı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80" dirty="0">
                          <a:latin typeface="Arial"/>
                          <a:cs typeface="Arial"/>
                        </a:rPr>
                        <a:t>Programcı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Donanım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Destek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Elemanı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Sistem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Yöneticisi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Eğitmen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Veri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Tabanı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Yöneticisi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Denetleyici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Kalite 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Sağlama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Yöneticisi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Çağrı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Merkezi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Elemanı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2583C5"/>
                      </a:solidFill>
                      <a:prstDash val="solid"/>
                    </a:lnL>
                    <a:lnR w="12700">
                      <a:solidFill>
                        <a:srgbClr val="2583C5"/>
                      </a:solidFill>
                      <a:prstDash val="solid"/>
                    </a:lnR>
                    <a:lnT w="12700">
                      <a:solidFill>
                        <a:srgbClr val="2583C5"/>
                      </a:solidFill>
                      <a:prstDash val="solid"/>
                    </a:lnT>
                    <a:lnB w="12700">
                      <a:solidFill>
                        <a:srgbClr val="2583C5"/>
                      </a:solidFill>
                      <a:prstDash val="solid"/>
                    </a:lnB>
                    <a:solidFill>
                      <a:srgbClr val="CDD9EA"/>
                    </a:solidFill>
                  </a:tcPr>
                </a:tc>
              </a:tr>
            </a:tbl>
          </a:graphicData>
        </a:graphic>
      </p:graphicFrame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80B2E-584E-4002-95DA-08CB76384775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15" dirty="0"/>
              <a:t>Gereksinim Verisi</a:t>
            </a:r>
            <a:r>
              <a:rPr spc="-325" dirty="0"/>
              <a:t> </a:t>
            </a:r>
            <a:r>
              <a:rPr spc="-395" dirty="0"/>
              <a:t>Toplanması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60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08867"/>
            <a:ext cx="3330575" cy="19056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98780" indent="-386080">
              <a:lnSpc>
                <a:spcPct val="100000"/>
              </a:lnSpc>
              <a:spcBef>
                <a:spcPts val="295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2000" spc="-135" dirty="0">
                <a:solidFill>
                  <a:srgbClr val="404040"/>
                </a:solidFill>
                <a:latin typeface="Arial"/>
                <a:cs typeface="Arial"/>
              </a:rPr>
              <a:t>Sorma</a:t>
            </a:r>
            <a:r>
              <a:rPr sz="2000" spc="-1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404040"/>
                </a:solidFill>
                <a:latin typeface="Arial"/>
                <a:cs typeface="Arial"/>
              </a:rPr>
              <a:t>Yöntemi</a:t>
            </a:r>
            <a:endParaRPr sz="2000">
              <a:latin typeface="Arial"/>
              <a:cs typeface="Arial"/>
            </a:endParaRPr>
          </a:p>
          <a:p>
            <a:pPr marL="396240" lvl="1" indent="-182880">
              <a:lnSpc>
                <a:spcPct val="100000"/>
              </a:lnSpc>
              <a:spcBef>
                <a:spcPts val="180"/>
              </a:spcBef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Karşılıklı görüşme</a:t>
            </a:r>
            <a:endParaRPr sz="1800">
              <a:latin typeface="Arial"/>
              <a:cs typeface="Arial"/>
            </a:endParaRPr>
          </a:p>
          <a:p>
            <a:pPr marL="396240" lvl="1" indent="-182880">
              <a:lnSpc>
                <a:spcPct val="100000"/>
              </a:lnSpc>
              <a:spcBef>
                <a:spcPts val="405"/>
              </a:spcBef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Anket</a:t>
            </a:r>
            <a:endParaRPr sz="1800">
              <a:latin typeface="Arial"/>
              <a:cs typeface="Arial"/>
            </a:endParaRPr>
          </a:p>
          <a:p>
            <a:pPr marL="398780" indent="-386080">
              <a:lnSpc>
                <a:spcPct val="100000"/>
              </a:lnSpc>
              <a:spcBef>
                <a:spcPts val="134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2000" spc="-90" dirty="0">
                <a:solidFill>
                  <a:srgbClr val="404040"/>
                </a:solidFill>
                <a:latin typeface="Arial"/>
                <a:cs typeface="Arial"/>
              </a:rPr>
              <a:t>Psikolojik Türetme</a:t>
            </a:r>
            <a:r>
              <a:rPr sz="2000" spc="-1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404040"/>
                </a:solidFill>
                <a:latin typeface="Arial"/>
                <a:cs typeface="Arial"/>
              </a:rPr>
              <a:t>Teknikleri</a:t>
            </a:r>
            <a:endParaRPr sz="2000">
              <a:latin typeface="Arial"/>
              <a:cs typeface="Arial"/>
            </a:endParaRPr>
          </a:p>
          <a:p>
            <a:pPr marL="398780" indent="-386080">
              <a:lnSpc>
                <a:spcPct val="100000"/>
              </a:lnSpc>
              <a:spcBef>
                <a:spcPts val="116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2000" spc="-65" dirty="0">
                <a:solidFill>
                  <a:srgbClr val="404040"/>
                </a:solidFill>
                <a:latin typeface="Arial"/>
                <a:cs typeface="Arial"/>
              </a:rPr>
              <a:t>İstatistiksel</a:t>
            </a:r>
            <a:r>
              <a:rPr sz="2000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rgbClr val="404040"/>
                </a:solidFill>
                <a:latin typeface="Arial"/>
                <a:cs typeface="Arial"/>
              </a:rPr>
              <a:t>Teknikler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67759" y="3322320"/>
            <a:ext cx="3936999" cy="2547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F089-DD11-4E9C-9C9F-2E59BFDE9776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400" dirty="0"/>
              <a:t>Sorma</a:t>
            </a:r>
            <a:r>
              <a:rPr spc="-395" dirty="0"/>
              <a:t> </a:t>
            </a:r>
            <a:r>
              <a:rPr spc="-330" dirty="0"/>
              <a:t>Yöntemi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1979"/>
            <a:ext cx="69361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dirty="0">
                <a:latin typeface="Arial"/>
                <a:cs typeface="Arial"/>
              </a:rPr>
              <a:t>Sorma yöntemi, </a:t>
            </a:r>
            <a:r>
              <a:rPr sz="2000" spc="-5" dirty="0">
                <a:latin typeface="Arial"/>
                <a:cs typeface="Arial"/>
              </a:rPr>
              <a:t>gereksinim verilerinin </a:t>
            </a:r>
            <a:r>
              <a:rPr sz="2000" dirty="0">
                <a:latin typeface="Arial"/>
                <a:cs typeface="Arial"/>
              </a:rPr>
              <a:t>toplanması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sırasında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kullanılan </a:t>
            </a:r>
            <a:r>
              <a:rPr sz="2000" dirty="0">
                <a:latin typeface="Arial"/>
                <a:cs typeface="Arial"/>
              </a:rPr>
              <a:t>en önemli </a:t>
            </a:r>
            <a:r>
              <a:rPr sz="2000" spc="-5" dirty="0">
                <a:latin typeface="Arial"/>
                <a:cs typeface="Arial"/>
              </a:rPr>
              <a:t>yöntemlerden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biridir.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5" dirty="0">
                <a:latin typeface="Arial"/>
                <a:cs typeface="Arial"/>
              </a:rPr>
              <a:t>Karşılıklı </a:t>
            </a:r>
            <a:r>
              <a:rPr sz="2000" dirty="0">
                <a:latin typeface="Arial"/>
                <a:cs typeface="Arial"/>
              </a:rPr>
              <a:t>görüşme </a:t>
            </a:r>
            <a:r>
              <a:rPr sz="2000" spc="-10" dirty="0">
                <a:latin typeface="Arial"/>
                <a:cs typeface="Arial"/>
              </a:rPr>
              <a:t>ya </a:t>
            </a:r>
            <a:r>
              <a:rPr sz="2000" dirty="0">
                <a:latin typeface="Arial"/>
                <a:cs typeface="Arial"/>
              </a:rPr>
              <a:t>da anket </a:t>
            </a:r>
            <a:r>
              <a:rPr sz="2000" spc="-5" dirty="0">
                <a:latin typeface="Arial"/>
                <a:cs typeface="Arial"/>
              </a:rPr>
              <a:t>yolu ile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uygulanır.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3520" y="3421379"/>
            <a:ext cx="4038600" cy="2847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4D1C-9AB4-4278-96CB-AA9C2387F945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400" dirty="0"/>
              <a:t>Sorma</a:t>
            </a:r>
            <a:r>
              <a:rPr spc="-395" dirty="0"/>
              <a:t> </a:t>
            </a:r>
            <a:r>
              <a:rPr spc="-330" dirty="0"/>
              <a:t>Yöntemi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639127" y="1741487"/>
            <a:ext cx="7607300" cy="44196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57785" algn="just">
              <a:lnSpc>
                <a:spcPct val="100000"/>
              </a:lnSpc>
              <a:spcBef>
                <a:spcPts val="1105"/>
              </a:spcBef>
            </a:pPr>
            <a:r>
              <a:rPr sz="2100" b="1" spc="70" dirty="0">
                <a:solidFill>
                  <a:srgbClr val="1F4429"/>
                </a:solidFill>
                <a:latin typeface="Times New Roman"/>
                <a:cs typeface="Times New Roman"/>
              </a:rPr>
              <a:t>Karşılıklı</a:t>
            </a:r>
            <a:r>
              <a:rPr sz="2100" b="1" spc="-5" dirty="0">
                <a:solidFill>
                  <a:srgbClr val="1F4429"/>
                </a:solidFill>
                <a:latin typeface="Times New Roman"/>
                <a:cs typeface="Times New Roman"/>
              </a:rPr>
              <a:t> </a:t>
            </a:r>
            <a:r>
              <a:rPr sz="2100" b="1" spc="75" dirty="0">
                <a:solidFill>
                  <a:srgbClr val="1F4429"/>
                </a:solidFill>
                <a:latin typeface="Times New Roman"/>
                <a:cs typeface="Times New Roman"/>
              </a:rPr>
              <a:t>Görüşme</a:t>
            </a:r>
            <a:endParaRPr sz="21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spcBef>
                <a:spcPts val="86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Karşılıklı </a:t>
            </a:r>
            <a:r>
              <a:rPr sz="1800" spc="-95" dirty="0">
                <a:solidFill>
                  <a:srgbClr val="404040"/>
                </a:solidFill>
                <a:latin typeface="Arial"/>
                <a:cs typeface="Arial"/>
              </a:rPr>
              <a:t>görüşme </a:t>
            </a:r>
            <a:r>
              <a:rPr sz="1800" spc="-110" dirty="0">
                <a:solidFill>
                  <a:srgbClr val="404040"/>
                </a:solidFill>
                <a:latin typeface="Arial"/>
                <a:cs typeface="Arial"/>
              </a:rPr>
              <a:t>sırasında,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gereksinimleri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ilişkin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amaçlar,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düşünceler,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remi</a:t>
            </a:r>
            <a:endParaRPr sz="1800">
              <a:latin typeface="Arial"/>
              <a:cs typeface="Arial"/>
            </a:endParaRPr>
          </a:p>
          <a:p>
            <a:pPr marL="103505">
              <a:lnSpc>
                <a:spcPct val="100000"/>
              </a:lnSpc>
            </a:pP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olmayan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yöntemler,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duygular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düşünceler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 araştırılır.</a:t>
            </a:r>
            <a:endParaRPr sz="18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86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246379" algn="l"/>
              </a:tabLst>
            </a:pP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Karşılıklı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görüşme,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toplama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için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en 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etkin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yollardan</a:t>
            </a:r>
            <a:r>
              <a:rPr sz="1800" spc="-25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biridir.</a:t>
            </a:r>
            <a:endParaRPr sz="1800">
              <a:latin typeface="Arial"/>
              <a:cs typeface="Arial"/>
            </a:endParaRPr>
          </a:p>
          <a:p>
            <a:pPr marL="104139" marR="5080" indent="-91440" algn="just">
              <a:lnSpc>
                <a:spcPct val="100000"/>
              </a:lnSpc>
              <a:spcBef>
                <a:spcPts val="130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1800" spc="-130" dirty="0">
                <a:solidFill>
                  <a:srgbClr val="404040"/>
                </a:solidFill>
                <a:latin typeface="Arial"/>
                <a:cs typeface="Arial"/>
              </a:rPr>
              <a:t>Sorma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yönteminde </a:t>
            </a:r>
            <a:r>
              <a:rPr sz="1800" spc="-114" dirty="0">
                <a:solidFill>
                  <a:srgbClr val="404040"/>
                </a:solidFill>
                <a:latin typeface="Arial"/>
                <a:cs typeface="Arial"/>
              </a:rPr>
              <a:t>açık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uçlu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sorular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(yanıtları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kişiden 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kişiye </a:t>
            </a: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değişebilen,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yoruma  </a:t>
            </a:r>
            <a:r>
              <a:rPr sz="1800" spc="-114" dirty="0">
                <a:solidFill>
                  <a:srgbClr val="404040"/>
                </a:solidFill>
                <a:latin typeface="Arial"/>
                <a:cs typeface="Arial"/>
              </a:rPr>
              <a:t>açık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sorular) </a:t>
            </a:r>
            <a:r>
              <a:rPr sz="1800" spc="-125" dirty="0">
                <a:solidFill>
                  <a:srgbClr val="404040"/>
                </a:solidFill>
                <a:latin typeface="Arial"/>
                <a:cs typeface="Arial"/>
              </a:rPr>
              <a:t>ya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da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kapalı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uçlu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sorular (yanıtları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evet 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hayır </a:t>
            </a:r>
            <a:r>
              <a:rPr sz="1800" spc="-125" dirty="0">
                <a:solidFill>
                  <a:srgbClr val="404040"/>
                </a:solidFill>
                <a:latin typeface="Arial"/>
                <a:cs typeface="Arial"/>
              </a:rPr>
              <a:t>ya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da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bir </a:t>
            </a:r>
            <a:r>
              <a:rPr sz="1800" spc="-145" dirty="0">
                <a:solidFill>
                  <a:srgbClr val="404040"/>
                </a:solidFill>
                <a:latin typeface="Arial"/>
                <a:cs typeface="Arial"/>
              </a:rPr>
              <a:t>sayı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biçiminde 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kesin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olan sorular)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sorulabilir.</a:t>
            </a:r>
            <a:endParaRPr sz="1800">
              <a:latin typeface="Arial"/>
              <a:cs typeface="Arial"/>
            </a:endParaRPr>
          </a:p>
          <a:p>
            <a:pPr marL="104139" marR="107950" indent="-91440">
              <a:lnSpc>
                <a:spcPct val="70400"/>
              </a:lnSpc>
              <a:spcBef>
                <a:spcPts val="1485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spc="-114" dirty="0">
                <a:solidFill>
                  <a:srgbClr val="404040"/>
                </a:solidFill>
                <a:latin typeface="Arial"/>
                <a:cs typeface="Arial"/>
              </a:rPr>
              <a:t>Çözümleme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kolaylığı, 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verinin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güvenliği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duyarlığı </a:t>
            </a:r>
            <a:r>
              <a:rPr sz="1800" spc="-110" dirty="0">
                <a:solidFill>
                  <a:srgbClr val="404040"/>
                </a:solidFill>
                <a:latin typeface="Arial"/>
                <a:cs typeface="Arial"/>
              </a:rPr>
              <a:t>açısından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kapalı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uçlu sorular  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tercih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edilmelidir.</a:t>
            </a:r>
            <a:endParaRPr sz="1800">
              <a:latin typeface="Arial"/>
              <a:cs typeface="Arial"/>
            </a:endParaRPr>
          </a:p>
          <a:p>
            <a:pPr marL="194945" indent="-182245">
              <a:lnSpc>
                <a:spcPts val="1830"/>
              </a:lnSpc>
              <a:spcBef>
                <a:spcPts val="76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Sorular,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dağınık </a:t>
            </a: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olarak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değil,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yapısal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bir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biçimde </a:t>
            </a:r>
            <a:r>
              <a:rPr sz="1800" spc="-75" dirty="0">
                <a:solidFill>
                  <a:srgbClr val="404040"/>
                </a:solidFill>
                <a:latin typeface="Arial"/>
                <a:cs typeface="Arial"/>
              </a:rPr>
              <a:t>sorulmalıdır. </a:t>
            </a:r>
            <a:r>
              <a:rPr sz="1800" spc="-140" dirty="0">
                <a:solidFill>
                  <a:srgbClr val="404040"/>
                </a:solidFill>
                <a:latin typeface="Arial"/>
                <a:cs typeface="Arial"/>
              </a:rPr>
              <a:t>Bu 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neden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bu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üç</a:t>
            </a:r>
            <a:endParaRPr sz="1800">
              <a:latin typeface="Arial"/>
              <a:cs typeface="Arial"/>
            </a:endParaRPr>
          </a:p>
          <a:p>
            <a:pPr marL="103505">
              <a:lnSpc>
                <a:spcPts val="1710"/>
              </a:lnSpc>
            </a:pP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tarzdan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biri</a:t>
            </a:r>
            <a:r>
              <a:rPr sz="1800" spc="-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seçilmelidir.</a:t>
            </a:r>
            <a:endParaRPr sz="1800">
              <a:latin typeface="Arial"/>
              <a:cs typeface="Arial"/>
            </a:endParaRPr>
          </a:p>
          <a:p>
            <a:pPr marL="396240" lvl="1" indent="-182880">
              <a:lnSpc>
                <a:spcPts val="20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800" spc="-55" dirty="0">
                <a:solidFill>
                  <a:srgbClr val="C00000"/>
                </a:solidFill>
                <a:latin typeface="Arial"/>
                <a:cs typeface="Arial"/>
              </a:rPr>
              <a:t>Piramit</a:t>
            </a:r>
            <a:r>
              <a:rPr sz="1800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155" dirty="0">
                <a:solidFill>
                  <a:srgbClr val="C00000"/>
                </a:solidFill>
                <a:latin typeface="Arial"/>
                <a:cs typeface="Arial"/>
              </a:rPr>
              <a:t>Tarzı</a:t>
            </a:r>
            <a:endParaRPr sz="1800">
              <a:latin typeface="Arial"/>
              <a:cs typeface="Arial"/>
            </a:endParaRPr>
          </a:p>
          <a:p>
            <a:pPr marL="396240" lvl="1" indent="-182880">
              <a:lnSpc>
                <a:spcPts val="21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800" spc="-105" dirty="0">
                <a:solidFill>
                  <a:srgbClr val="C00000"/>
                </a:solidFill>
                <a:latin typeface="Arial"/>
                <a:cs typeface="Arial"/>
              </a:rPr>
              <a:t>Koni</a:t>
            </a:r>
            <a:r>
              <a:rPr sz="1800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155" dirty="0">
                <a:solidFill>
                  <a:srgbClr val="C00000"/>
                </a:solidFill>
                <a:latin typeface="Arial"/>
                <a:cs typeface="Arial"/>
              </a:rPr>
              <a:t>Tarzı</a:t>
            </a:r>
            <a:endParaRPr sz="1800">
              <a:latin typeface="Arial"/>
              <a:cs typeface="Arial"/>
            </a:endParaRPr>
          </a:p>
          <a:p>
            <a:pPr marL="396240" lvl="1" indent="-182880">
              <a:lnSpc>
                <a:spcPts val="214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800" spc="-145" dirty="0">
                <a:solidFill>
                  <a:srgbClr val="C00000"/>
                </a:solidFill>
                <a:latin typeface="Arial"/>
                <a:cs typeface="Arial"/>
              </a:rPr>
              <a:t>Elmas</a:t>
            </a:r>
            <a:r>
              <a:rPr sz="1800" spc="-1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155" dirty="0">
                <a:solidFill>
                  <a:srgbClr val="C00000"/>
                </a:solidFill>
                <a:latin typeface="Arial"/>
                <a:cs typeface="Arial"/>
              </a:rPr>
              <a:t>Tarzı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F763-AD6C-4581-8260-4F97B362B7A6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293052"/>
            <a:ext cx="7230109" cy="137731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994"/>
              </a:spcBef>
            </a:pPr>
            <a:r>
              <a:rPr u="none" spc="-345" dirty="0"/>
              <a:t>Karşılıklı Görüşme </a:t>
            </a:r>
            <a:r>
              <a:rPr u="none" spc="-495" dirty="0"/>
              <a:t>Yapısal </a:t>
            </a:r>
            <a:r>
              <a:rPr u="none" spc="-375" dirty="0"/>
              <a:t>Soru  </a:t>
            </a:r>
            <a:r>
              <a:rPr u="none" spc="-240" dirty="0"/>
              <a:t>Türleri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63</a:t>
            </a:fld>
            <a:endParaRPr spc="-50" dirty="0"/>
          </a:p>
        </p:txBody>
      </p:sp>
      <p:sp>
        <p:nvSpPr>
          <p:cNvPr id="4" name="object 4"/>
          <p:cNvSpPr/>
          <p:nvPr/>
        </p:nvSpPr>
        <p:spPr>
          <a:xfrm>
            <a:off x="848821" y="1871734"/>
            <a:ext cx="7629236" cy="3401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4867" y="5403850"/>
            <a:ext cx="741743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latin typeface="Arial"/>
                <a:cs typeface="Arial"/>
              </a:rPr>
              <a:t>Sorular </a:t>
            </a:r>
            <a:r>
              <a:rPr sz="2000" spc="-120" dirty="0">
                <a:latin typeface="Arial"/>
                <a:cs typeface="Arial"/>
              </a:rPr>
              <a:t>sırasında </a:t>
            </a:r>
            <a:r>
              <a:rPr sz="2000" spc="-60" dirty="0">
                <a:latin typeface="Arial"/>
                <a:cs typeface="Arial"/>
              </a:rPr>
              <a:t>dikkat </a:t>
            </a:r>
            <a:r>
              <a:rPr sz="2000" spc="-80" dirty="0">
                <a:latin typeface="Arial"/>
                <a:cs typeface="Arial"/>
              </a:rPr>
              <a:t>edilecek </a:t>
            </a:r>
            <a:r>
              <a:rPr sz="2000" spc="-50" dirty="0">
                <a:latin typeface="Arial"/>
                <a:cs typeface="Arial"/>
              </a:rPr>
              <a:t>önemli </a:t>
            </a:r>
            <a:r>
              <a:rPr sz="2000" spc="-75" dirty="0">
                <a:latin typeface="Arial"/>
                <a:cs typeface="Arial"/>
              </a:rPr>
              <a:t>konu; </a:t>
            </a:r>
            <a:r>
              <a:rPr sz="2000" b="1" spc="-120" dirty="0">
                <a:latin typeface="Trebuchet MS"/>
                <a:cs typeface="Trebuchet MS"/>
              </a:rPr>
              <a:t>yönlendirici </a:t>
            </a:r>
            <a:r>
              <a:rPr sz="2000" spc="-60" dirty="0">
                <a:latin typeface="Arial"/>
                <a:cs typeface="Arial"/>
              </a:rPr>
              <a:t>sorular </a:t>
            </a:r>
            <a:r>
              <a:rPr sz="2000" spc="-120" dirty="0">
                <a:latin typeface="Arial"/>
                <a:cs typeface="Arial"/>
              </a:rPr>
              <a:t>ve</a:t>
            </a:r>
            <a:r>
              <a:rPr sz="2000" spc="-265" dirty="0">
                <a:latin typeface="Arial"/>
                <a:cs typeface="Arial"/>
              </a:rPr>
              <a:t> </a:t>
            </a:r>
            <a:r>
              <a:rPr sz="2000" b="1" spc="-114" dirty="0">
                <a:latin typeface="Trebuchet MS"/>
                <a:cs typeface="Trebuchet MS"/>
              </a:rPr>
              <a:t>iki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b="1" spc="-110" dirty="0">
                <a:latin typeface="Trebuchet MS"/>
                <a:cs typeface="Trebuchet MS"/>
              </a:rPr>
              <a:t>nesneli </a:t>
            </a:r>
            <a:r>
              <a:rPr sz="2000" spc="-75" dirty="0">
                <a:latin typeface="Arial"/>
                <a:cs typeface="Arial"/>
              </a:rPr>
              <a:t>sorulardan </a:t>
            </a:r>
            <a:r>
              <a:rPr sz="2000" spc="-120" dirty="0">
                <a:latin typeface="Arial"/>
                <a:cs typeface="Arial"/>
              </a:rPr>
              <a:t>kaçınmak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olmalıdır.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DC92-73C6-45F6-BC28-0E42B2B2B8EA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400" dirty="0"/>
              <a:t>Sorma</a:t>
            </a:r>
            <a:r>
              <a:rPr spc="-395" dirty="0"/>
              <a:t> </a:t>
            </a:r>
            <a:r>
              <a:rPr spc="-330" dirty="0"/>
              <a:t>Yöntemi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64</a:t>
            </a:fld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1561106" y="3980932"/>
            <a:ext cx="6222447" cy="2107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4847" y="1905825"/>
            <a:ext cx="7484109" cy="18688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100" b="1" spc="90" dirty="0">
                <a:solidFill>
                  <a:srgbClr val="1F4429"/>
                </a:solidFill>
                <a:latin typeface="Times New Roman"/>
                <a:cs typeface="Times New Roman"/>
              </a:rPr>
              <a:t>Anket</a:t>
            </a:r>
            <a:r>
              <a:rPr sz="2100" b="1" spc="-5" dirty="0">
                <a:solidFill>
                  <a:srgbClr val="1F4429"/>
                </a:solidFill>
                <a:latin typeface="Times New Roman"/>
                <a:cs typeface="Times New Roman"/>
              </a:rPr>
              <a:t> </a:t>
            </a:r>
            <a:r>
              <a:rPr sz="2100" b="1" spc="60" dirty="0">
                <a:solidFill>
                  <a:srgbClr val="1F4429"/>
                </a:solidFill>
                <a:latin typeface="Times New Roman"/>
                <a:cs typeface="Times New Roman"/>
              </a:rPr>
              <a:t>Yöntemi</a:t>
            </a:r>
            <a:endParaRPr sz="2100">
              <a:latin typeface="Times New Roman"/>
              <a:cs typeface="Times New Roman"/>
            </a:endParaRPr>
          </a:p>
          <a:p>
            <a:pPr marL="35560" marR="478790">
              <a:lnSpc>
                <a:spcPct val="100000"/>
              </a:lnSpc>
              <a:spcBef>
                <a:spcPts val="155"/>
              </a:spcBef>
            </a:pPr>
            <a:r>
              <a:rPr sz="1800" spc="-95" dirty="0">
                <a:latin typeface="Arial"/>
                <a:cs typeface="Arial"/>
              </a:rPr>
              <a:t>Kullanıcı </a:t>
            </a:r>
            <a:r>
              <a:rPr sz="1800" spc="-120" dirty="0">
                <a:latin typeface="Arial"/>
                <a:cs typeface="Arial"/>
              </a:rPr>
              <a:t>sayısının </a:t>
            </a:r>
            <a:r>
              <a:rPr sz="1800" spc="-90" dirty="0">
                <a:latin typeface="Arial"/>
                <a:cs typeface="Arial"/>
              </a:rPr>
              <a:t>fazla </a:t>
            </a:r>
            <a:r>
              <a:rPr sz="1800" spc="-70" dirty="0">
                <a:latin typeface="Arial"/>
                <a:cs typeface="Arial"/>
              </a:rPr>
              <a:t>olduğu </a:t>
            </a:r>
            <a:r>
              <a:rPr sz="1800" spc="-60" dirty="0">
                <a:latin typeface="Arial"/>
                <a:cs typeface="Arial"/>
              </a:rPr>
              <a:t>durumlarda </a:t>
            </a:r>
            <a:r>
              <a:rPr sz="1800" spc="-35" dirty="0">
                <a:latin typeface="Arial"/>
                <a:cs typeface="Arial"/>
              </a:rPr>
              <a:t>eğilimleri </a:t>
            </a:r>
            <a:r>
              <a:rPr sz="1800" spc="-105" dirty="0">
                <a:latin typeface="Arial"/>
                <a:cs typeface="Arial"/>
              </a:rPr>
              <a:t>ve davranış </a:t>
            </a:r>
            <a:r>
              <a:rPr sz="1800" spc="-35" dirty="0">
                <a:latin typeface="Arial"/>
                <a:cs typeface="Arial"/>
              </a:rPr>
              <a:t>biçimlerini  </a:t>
            </a:r>
            <a:r>
              <a:rPr sz="1800" spc="-95" dirty="0">
                <a:latin typeface="Arial"/>
                <a:cs typeface="Arial"/>
              </a:rPr>
              <a:t>saptamak </a:t>
            </a:r>
            <a:r>
              <a:rPr sz="1800" spc="-45" dirty="0">
                <a:latin typeface="Arial"/>
                <a:cs typeface="Arial"/>
              </a:rPr>
              <a:t>için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kullanılır.</a:t>
            </a:r>
            <a:endParaRPr sz="18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440"/>
              </a:spcBef>
            </a:pPr>
            <a:r>
              <a:rPr sz="1800" spc="-100" dirty="0">
                <a:latin typeface="Arial"/>
                <a:cs typeface="Arial"/>
              </a:rPr>
              <a:t>Genelde yazılı </a:t>
            </a:r>
            <a:r>
              <a:rPr sz="1800" spc="-40" dirty="0">
                <a:latin typeface="Arial"/>
                <a:cs typeface="Arial"/>
              </a:rPr>
              <a:t>test </a:t>
            </a:r>
            <a:r>
              <a:rPr sz="1800" spc="-55" dirty="0">
                <a:latin typeface="Arial"/>
                <a:cs typeface="Arial"/>
              </a:rPr>
              <a:t>biçiminde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hazırlanır.</a:t>
            </a:r>
            <a:endParaRPr sz="18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420"/>
              </a:spcBef>
            </a:pPr>
            <a:r>
              <a:rPr sz="1800" spc="-60" dirty="0">
                <a:latin typeface="Arial"/>
                <a:cs typeface="Arial"/>
              </a:rPr>
              <a:t>Bir </a:t>
            </a:r>
            <a:r>
              <a:rPr sz="1800" spc="-70" dirty="0">
                <a:latin typeface="Arial"/>
                <a:cs typeface="Arial"/>
              </a:rPr>
              <a:t>anket </a:t>
            </a:r>
            <a:r>
              <a:rPr sz="1800" spc="-100" dirty="0">
                <a:latin typeface="Arial"/>
                <a:cs typeface="Arial"/>
              </a:rPr>
              <a:t>sorusu </a:t>
            </a:r>
            <a:r>
              <a:rPr sz="1800" spc="-40" dirty="0">
                <a:latin typeface="Arial"/>
                <a:cs typeface="Arial"/>
              </a:rPr>
              <a:t>temel </a:t>
            </a:r>
            <a:r>
              <a:rPr sz="1800" spc="-75" dirty="0">
                <a:latin typeface="Arial"/>
                <a:cs typeface="Arial"/>
              </a:rPr>
              <a:t>olarak </a:t>
            </a:r>
            <a:r>
              <a:rPr sz="1800" spc="-80" dirty="0">
                <a:latin typeface="Arial"/>
                <a:cs typeface="Arial"/>
              </a:rPr>
              <a:t>soru </a:t>
            </a:r>
            <a:r>
              <a:rPr sz="1800" spc="-105" dirty="0">
                <a:latin typeface="Arial"/>
                <a:cs typeface="Arial"/>
              </a:rPr>
              <a:t>kısmı </a:t>
            </a:r>
            <a:r>
              <a:rPr sz="1800" spc="-110" dirty="0">
                <a:latin typeface="Arial"/>
                <a:cs typeface="Arial"/>
              </a:rPr>
              <a:t>ve </a:t>
            </a:r>
            <a:r>
              <a:rPr sz="1800" spc="-60" dirty="0">
                <a:latin typeface="Arial"/>
                <a:cs typeface="Arial"/>
              </a:rPr>
              <a:t>yanıt </a:t>
            </a:r>
            <a:r>
              <a:rPr sz="1800" spc="-105" dirty="0">
                <a:latin typeface="Arial"/>
                <a:cs typeface="Arial"/>
              </a:rPr>
              <a:t>kısmı </a:t>
            </a:r>
            <a:r>
              <a:rPr sz="1800" spc="-70" dirty="0">
                <a:latin typeface="Arial"/>
                <a:cs typeface="Arial"/>
              </a:rPr>
              <a:t>olmak </a:t>
            </a:r>
            <a:r>
              <a:rPr sz="1800" spc="-100" dirty="0">
                <a:latin typeface="Arial"/>
                <a:cs typeface="Arial"/>
              </a:rPr>
              <a:t>üzere </a:t>
            </a:r>
            <a:r>
              <a:rPr sz="1800" spc="-20" dirty="0">
                <a:latin typeface="Arial"/>
                <a:cs typeface="Arial"/>
              </a:rPr>
              <a:t>iki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kısımdan</a:t>
            </a:r>
            <a:endParaRPr sz="18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oluşur. </a:t>
            </a:r>
            <a:r>
              <a:rPr sz="1800" spc="-130" dirty="0">
                <a:latin typeface="Arial"/>
                <a:cs typeface="Arial"/>
              </a:rPr>
              <a:t>Yanıt </a:t>
            </a:r>
            <a:r>
              <a:rPr sz="1800" spc="-105" dirty="0">
                <a:latin typeface="Arial"/>
                <a:cs typeface="Arial"/>
              </a:rPr>
              <a:t>kısmı da </a:t>
            </a:r>
            <a:r>
              <a:rPr sz="1800" spc="-70" dirty="0">
                <a:latin typeface="Arial"/>
                <a:cs typeface="Arial"/>
              </a:rPr>
              <a:t>tanımlama </a:t>
            </a:r>
            <a:r>
              <a:rPr sz="1800" spc="-105" dirty="0">
                <a:latin typeface="Arial"/>
                <a:cs typeface="Arial"/>
              </a:rPr>
              <a:t>ve </a:t>
            </a:r>
            <a:r>
              <a:rPr sz="1800" spc="-75" dirty="0">
                <a:latin typeface="Arial"/>
                <a:cs typeface="Arial"/>
              </a:rPr>
              <a:t>ölçek </a:t>
            </a:r>
            <a:r>
              <a:rPr sz="1800" spc="-105" dirty="0">
                <a:latin typeface="Arial"/>
                <a:cs typeface="Arial"/>
              </a:rPr>
              <a:t>kısmı </a:t>
            </a:r>
            <a:r>
              <a:rPr sz="1800" spc="-70" dirty="0">
                <a:latin typeface="Arial"/>
                <a:cs typeface="Arial"/>
              </a:rPr>
              <a:t>olmak </a:t>
            </a:r>
            <a:r>
              <a:rPr sz="1800" spc="-100" dirty="0">
                <a:latin typeface="Arial"/>
                <a:cs typeface="Arial"/>
              </a:rPr>
              <a:t>üzere </a:t>
            </a:r>
            <a:r>
              <a:rPr sz="1800" spc="-20" dirty="0">
                <a:latin typeface="Arial"/>
                <a:cs typeface="Arial"/>
              </a:rPr>
              <a:t>iki </a:t>
            </a:r>
            <a:r>
              <a:rPr sz="1800" spc="-60" dirty="0">
                <a:latin typeface="Arial"/>
                <a:cs typeface="Arial"/>
              </a:rPr>
              <a:t>bölümden </a:t>
            </a:r>
            <a:r>
              <a:rPr sz="1800" spc="-85" dirty="0">
                <a:latin typeface="Arial"/>
                <a:cs typeface="Arial"/>
              </a:rPr>
              <a:t>oluşur.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EFA8-7282-4820-9C4D-0ACDDD1F90AD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Psikolojik </a:t>
            </a:r>
            <a:r>
              <a:rPr spc="-295" dirty="0"/>
              <a:t>Türetme</a:t>
            </a:r>
            <a:r>
              <a:rPr spc="-325" dirty="0"/>
              <a:t> </a:t>
            </a:r>
            <a:r>
              <a:rPr spc="-290" dirty="0"/>
              <a:t>Teknikleri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41500"/>
            <a:ext cx="7532370" cy="37147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69240" marR="52069" indent="-256540">
              <a:lnSpc>
                <a:spcPct val="90100"/>
              </a:lnSpc>
              <a:spcBef>
                <a:spcPts val="335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0" dirty="0">
                <a:latin typeface="Arial"/>
                <a:cs typeface="Arial"/>
              </a:rPr>
              <a:t>Özellikle belirsizliğin </a:t>
            </a:r>
            <a:r>
              <a:rPr sz="2000" dirty="0">
                <a:latin typeface="Arial"/>
                <a:cs typeface="Arial"/>
              </a:rPr>
              <a:t>fazla </a:t>
            </a:r>
            <a:r>
              <a:rPr sz="2000" spc="-5" dirty="0">
                <a:latin typeface="Arial"/>
                <a:cs typeface="Arial"/>
              </a:rPr>
              <a:t>olduğu </a:t>
            </a:r>
            <a:r>
              <a:rPr sz="2000" spc="-10" dirty="0">
                <a:latin typeface="Arial"/>
                <a:cs typeface="Arial"/>
              </a:rPr>
              <a:t>ve </a:t>
            </a:r>
            <a:r>
              <a:rPr sz="2000" spc="-15" dirty="0">
                <a:latin typeface="Arial"/>
                <a:cs typeface="Arial"/>
              </a:rPr>
              <a:t>zayıf </a:t>
            </a:r>
            <a:r>
              <a:rPr sz="2000" spc="-10" dirty="0">
                <a:latin typeface="Arial"/>
                <a:cs typeface="Arial"/>
              </a:rPr>
              <a:t>yapılı </a:t>
            </a:r>
            <a:r>
              <a:rPr sz="2000" dirty="0">
                <a:latin typeface="Arial"/>
                <a:cs typeface="Arial"/>
              </a:rPr>
              <a:t>ortamlarda, </a:t>
            </a:r>
            <a:r>
              <a:rPr sz="2000" spc="-5" dirty="0">
                <a:latin typeface="Arial"/>
                <a:cs typeface="Arial"/>
              </a:rPr>
              <a:t>bilgi  </a:t>
            </a:r>
            <a:r>
              <a:rPr sz="2000" dirty="0">
                <a:latin typeface="Arial"/>
                <a:cs typeface="Arial"/>
              </a:rPr>
              <a:t>edinebilmek </a:t>
            </a:r>
            <a:r>
              <a:rPr sz="2000" spc="-5" dirty="0">
                <a:latin typeface="Arial"/>
                <a:cs typeface="Arial"/>
              </a:rPr>
              <a:t>amacıyla insan psikolojisine dayalı </a:t>
            </a:r>
            <a:r>
              <a:rPr sz="2000" dirty="0">
                <a:latin typeface="Arial"/>
                <a:cs typeface="Arial"/>
              </a:rPr>
              <a:t>teknikler  </a:t>
            </a:r>
            <a:r>
              <a:rPr sz="2000" spc="-20" dirty="0">
                <a:latin typeface="Arial"/>
                <a:cs typeface="Arial"/>
              </a:rPr>
              <a:t>kullanılır.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Font typeface="Wingdings"/>
              <a:buChar char=""/>
            </a:pPr>
            <a:endParaRPr sz="25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dirty="0">
                <a:latin typeface="Arial"/>
                <a:cs typeface="Arial"/>
              </a:rPr>
              <a:t>Bu teknikler temelde </a:t>
            </a:r>
            <a:r>
              <a:rPr sz="2000" spc="-5" dirty="0">
                <a:latin typeface="Arial"/>
                <a:cs typeface="Arial"/>
              </a:rPr>
              <a:t>görüşme </a:t>
            </a:r>
            <a:r>
              <a:rPr sz="2000" spc="-15" dirty="0">
                <a:latin typeface="Arial"/>
                <a:cs typeface="Arial"/>
              </a:rPr>
              <a:t>ve </a:t>
            </a:r>
            <a:r>
              <a:rPr sz="2000" dirty="0">
                <a:latin typeface="Arial"/>
                <a:cs typeface="Arial"/>
              </a:rPr>
              <a:t>ankete </a:t>
            </a:r>
            <a:r>
              <a:rPr sz="2000" spc="-5" dirty="0">
                <a:latin typeface="Arial"/>
                <a:cs typeface="Arial"/>
              </a:rPr>
              <a:t>dayalı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tekniklerdir.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B1B1B1"/>
              </a:buClr>
              <a:buFont typeface="Wingdings"/>
              <a:buChar char=""/>
            </a:pPr>
            <a:endParaRPr sz="2700">
              <a:latin typeface="Times New Roman"/>
              <a:cs typeface="Times New Roman"/>
            </a:endParaRPr>
          </a:p>
          <a:p>
            <a:pPr marL="269240" marR="5080" indent="-256540">
              <a:lnSpc>
                <a:spcPts val="216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5" dirty="0">
                <a:latin typeface="Arial"/>
                <a:cs typeface="Arial"/>
              </a:rPr>
              <a:t>Diğerlerinden </a:t>
            </a:r>
            <a:r>
              <a:rPr sz="2000" dirty="0">
                <a:latin typeface="Arial"/>
                <a:cs typeface="Arial"/>
              </a:rPr>
              <a:t>farkı, </a:t>
            </a:r>
            <a:r>
              <a:rPr sz="2000" spc="-5" dirty="0">
                <a:latin typeface="Arial"/>
                <a:cs typeface="Arial"/>
              </a:rPr>
              <a:t>bilgi </a:t>
            </a:r>
            <a:r>
              <a:rPr sz="2000" dirty="0">
                <a:latin typeface="Arial"/>
                <a:cs typeface="Arial"/>
              </a:rPr>
              <a:t>üretmek </a:t>
            </a:r>
            <a:r>
              <a:rPr sz="2000" spc="-5" dirty="0">
                <a:latin typeface="Arial"/>
                <a:cs typeface="Arial"/>
              </a:rPr>
              <a:t>için </a:t>
            </a:r>
            <a:r>
              <a:rPr sz="2000" dirty="0">
                <a:latin typeface="Arial"/>
                <a:cs typeface="Arial"/>
              </a:rPr>
              <a:t>psikolojide </a:t>
            </a:r>
            <a:r>
              <a:rPr sz="2000" spc="-5" dirty="0">
                <a:latin typeface="Arial"/>
                <a:cs typeface="Arial"/>
              </a:rPr>
              <a:t>bilinen </a:t>
            </a:r>
            <a:r>
              <a:rPr sz="2000" spc="10" dirty="0">
                <a:latin typeface="Arial"/>
                <a:cs typeface="Arial"/>
              </a:rPr>
              <a:t>"</a:t>
            </a:r>
            <a:r>
              <a:rPr sz="2000" spc="10" dirty="0">
                <a:solidFill>
                  <a:srgbClr val="C00000"/>
                </a:solidFill>
                <a:latin typeface="Arial"/>
                <a:cs typeface="Arial"/>
              </a:rPr>
              <a:t>üçleme</a:t>
            </a:r>
            <a:r>
              <a:rPr sz="2000" spc="10" dirty="0">
                <a:latin typeface="Arial"/>
                <a:cs typeface="Arial"/>
              </a:rPr>
              <a:t>"  </a:t>
            </a:r>
            <a:r>
              <a:rPr sz="2000" spc="-5" dirty="0">
                <a:latin typeface="Arial"/>
                <a:cs typeface="Arial"/>
              </a:rPr>
              <a:t>tekniğini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kullanmasıdır.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B1B1B1"/>
              </a:buClr>
              <a:buFont typeface="Wingdings"/>
              <a:buChar char=""/>
            </a:pPr>
            <a:endParaRPr sz="2650">
              <a:latin typeface="Times New Roman"/>
              <a:cs typeface="Times New Roman"/>
            </a:endParaRPr>
          </a:p>
          <a:p>
            <a:pPr marL="269240" marR="190500" indent="-256540">
              <a:lnSpc>
                <a:spcPct val="901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5" dirty="0">
                <a:latin typeface="Arial"/>
                <a:cs typeface="Arial"/>
              </a:rPr>
              <a:t>Bazı diğer psikolojik </a:t>
            </a:r>
            <a:r>
              <a:rPr sz="2000" dirty="0">
                <a:latin typeface="Arial"/>
                <a:cs typeface="Arial"/>
              </a:rPr>
              <a:t>türetme </a:t>
            </a:r>
            <a:r>
              <a:rPr sz="2000" spc="-5" dirty="0">
                <a:latin typeface="Arial"/>
                <a:cs typeface="Arial"/>
              </a:rPr>
              <a:t>yöntemleri, </a:t>
            </a:r>
            <a:r>
              <a:rPr sz="2000" dirty="0">
                <a:latin typeface="Arial"/>
                <a:cs typeface="Arial"/>
              </a:rPr>
              <a:t>karar </a:t>
            </a:r>
            <a:r>
              <a:rPr sz="2000" spc="-5" dirty="0">
                <a:latin typeface="Arial"/>
                <a:cs typeface="Arial"/>
              </a:rPr>
              <a:t>verme  ortamlarında bilgi gereksinimlerini </a:t>
            </a:r>
            <a:r>
              <a:rPr sz="2000" dirty="0">
                <a:latin typeface="Arial"/>
                <a:cs typeface="Arial"/>
              </a:rPr>
              <a:t>saptamak </a:t>
            </a:r>
            <a:r>
              <a:rPr sz="2000" spc="-5" dirty="0">
                <a:latin typeface="Arial"/>
                <a:cs typeface="Arial"/>
              </a:rPr>
              <a:t>amacıyla algılama  haritaları </a:t>
            </a:r>
            <a:r>
              <a:rPr sz="2000" spc="-10" dirty="0">
                <a:latin typeface="Arial"/>
                <a:cs typeface="Arial"/>
              </a:rPr>
              <a:t>ve </a:t>
            </a:r>
            <a:r>
              <a:rPr sz="2000" dirty="0">
                <a:latin typeface="Arial"/>
                <a:cs typeface="Arial"/>
              </a:rPr>
              <a:t>neden-etki </a:t>
            </a:r>
            <a:r>
              <a:rPr sz="2000" spc="-10" dirty="0">
                <a:latin typeface="Arial"/>
                <a:cs typeface="Arial"/>
              </a:rPr>
              <a:t>çizgeleri kullanmaktadır.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75899-CB6E-4EF8-9202-4B992C14F967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235" dirty="0"/>
              <a:t>İstatistiksel</a:t>
            </a:r>
            <a:r>
              <a:rPr spc="-345" dirty="0"/>
              <a:t> </a:t>
            </a:r>
            <a:r>
              <a:rPr spc="-315" dirty="0"/>
              <a:t>Teknikler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66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275195" cy="257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95" dirty="0">
                <a:latin typeface="Arial"/>
                <a:cs typeface="Arial"/>
              </a:rPr>
              <a:t>Veri yoğun </a:t>
            </a:r>
            <a:r>
              <a:rPr sz="2000" spc="-120" dirty="0">
                <a:latin typeface="Arial"/>
                <a:cs typeface="Arial"/>
              </a:rPr>
              <a:t>ve </a:t>
            </a:r>
            <a:r>
              <a:rPr sz="2000" spc="-50" dirty="0">
                <a:latin typeface="Arial"/>
                <a:cs typeface="Arial"/>
              </a:rPr>
              <a:t>veri </a:t>
            </a:r>
            <a:r>
              <a:rPr sz="2000" spc="-85" dirty="0">
                <a:latin typeface="Arial"/>
                <a:cs typeface="Arial"/>
              </a:rPr>
              <a:t>hacmi </a:t>
            </a:r>
            <a:r>
              <a:rPr sz="2000" spc="-120" dirty="0">
                <a:latin typeface="Arial"/>
                <a:cs typeface="Arial"/>
              </a:rPr>
              <a:t>yüksek </a:t>
            </a:r>
            <a:r>
              <a:rPr sz="2000" spc="-50" dirty="0">
                <a:latin typeface="Arial"/>
                <a:cs typeface="Arial"/>
              </a:rPr>
              <a:t>ortamlarda </a:t>
            </a:r>
            <a:r>
              <a:rPr sz="2000" spc="-45" dirty="0">
                <a:latin typeface="Arial"/>
                <a:cs typeface="Arial"/>
              </a:rPr>
              <a:t>verinin</a:t>
            </a:r>
            <a:r>
              <a:rPr sz="2000" spc="-28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özelliklerini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2000" spc="-50" dirty="0">
                <a:latin typeface="Arial"/>
                <a:cs typeface="Arial"/>
              </a:rPr>
              <a:t>belirlemek </a:t>
            </a:r>
            <a:r>
              <a:rPr sz="2000" spc="-110" dirty="0">
                <a:latin typeface="Arial"/>
                <a:cs typeface="Arial"/>
              </a:rPr>
              <a:t>amacıyla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kullanılır.</a:t>
            </a:r>
            <a:endParaRPr sz="2000">
              <a:latin typeface="Arial"/>
              <a:cs typeface="Arial"/>
            </a:endParaRPr>
          </a:p>
          <a:p>
            <a:pPr marL="611505" marR="548640" lvl="1" indent="-255904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664845" algn="l"/>
                <a:tab pos="665480" algn="l"/>
              </a:tabLst>
            </a:pPr>
            <a:r>
              <a:rPr sz="1800" spc="-140" dirty="0">
                <a:solidFill>
                  <a:srgbClr val="404040"/>
                </a:solidFill>
                <a:latin typeface="Arial"/>
                <a:cs typeface="Arial"/>
              </a:rPr>
              <a:t>Bu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yöntemlerden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en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çok 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bilinen 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ikisi </a:t>
            </a:r>
            <a:r>
              <a:rPr sz="1800" b="1" spc="-114" dirty="0">
                <a:solidFill>
                  <a:srgbClr val="404040"/>
                </a:solidFill>
                <a:latin typeface="Trebuchet MS"/>
                <a:cs typeface="Trebuchet MS"/>
              </a:rPr>
              <a:t>Örnekleme </a:t>
            </a:r>
            <a:r>
              <a:rPr sz="1800" b="1" spc="-135" dirty="0">
                <a:solidFill>
                  <a:srgbClr val="404040"/>
                </a:solidFill>
                <a:latin typeface="Trebuchet MS"/>
                <a:cs typeface="Trebuchet MS"/>
              </a:rPr>
              <a:t>Yöntemi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800" b="1" spc="-65" dirty="0">
                <a:solidFill>
                  <a:srgbClr val="404040"/>
                </a:solidFill>
                <a:latin typeface="Trebuchet MS"/>
                <a:cs typeface="Trebuchet MS"/>
              </a:rPr>
              <a:t>PIRA  </a:t>
            </a:r>
            <a:r>
              <a:rPr sz="1800" b="1" spc="-50" dirty="0">
                <a:solidFill>
                  <a:srgbClr val="404040"/>
                </a:solidFill>
                <a:latin typeface="Trebuchet MS"/>
                <a:cs typeface="Trebuchet MS"/>
              </a:rPr>
              <a:t>Modeli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dir.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59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b="1" spc="-120" dirty="0">
                <a:latin typeface="Trebuchet MS"/>
                <a:cs typeface="Trebuchet MS"/>
              </a:rPr>
              <a:t>Örnekleme </a:t>
            </a:r>
            <a:r>
              <a:rPr sz="2000" b="1" spc="-110" dirty="0">
                <a:latin typeface="Trebuchet MS"/>
                <a:cs typeface="Trebuchet MS"/>
              </a:rPr>
              <a:t>yöntemi</a:t>
            </a:r>
            <a:r>
              <a:rPr sz="2000" spc="-110" dirty="0">
                <a:latin typeface="Arial"/>
                <a:cs typeface="Arial"/>
              </a:rPr>
              <a:t>, </a:t>
            </a:r>
            <a:r>
              <a:rPr sz="2000" spc="-5" dirty="0">
                <a:latin typeface="Arial"/>
                <a:cs typeface="Arial"/>
              </a:rPr>
              <a:t>bir </a:t>
            </a:r>
            <a:r>
              <a:rPr sz="2000" spc="-25" dirty="0">
                <a:latin typeface="Arial"/>
                <a:cs typeface="Arial"/>
              </a:rPr>
              <a:t>topluluk </a:t>
            </a:r>
            <a:r>
              <a:rPr sz="2000" spc="-65" dirty="0">
                <a:latin typeface="Arial"/>
                <a:cs typeface="Arial"/>
              </a:rPr>
              <a:t>içerisinden, </a:t>
            </a:r>
            <a:r>
              <a:rPr sz="2000" spc="-70" dirty="0">
                <a:latin typeface="Arial"/>
                <a:cs typeface="Arial"/>
              </a:rPr>
              <a:t>sistematik </a:t>
            </a:r>
            <a:r>
              <a:rPr sz="2000" spc="-65" dirty="0">
                <a:latin typeface="Arial"/>
                <a:cs typeface="Arial"/>
              </a:rPr>
              <a:t>yolla</a:t>
            </a:r>
            <a:r>
              <a:rPr sz="2000" spc="-40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temsil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sz="2000" spc="-60" dirty="0">
                <a:latin typeface="Arial"/>
                <a:cs typeface="Arial"/>
              </a:rPr>
              <a:t>edici örnek </a:t>
            </a:r>
            <a:r>
              <a:rPr sz="2000" spc="-95" dirty="0">
                <a:latin typeface="Arial"/>
                <a:cs typeface="Arial"/>
              </a:rPr>
              <a:t>alma </a:t>
            </a:r>
            <a:r>
              <a:rPr sz="2000" spc="-55" dirty="0">
                <a:latin typeface="Arial"/>
                <a:cs typeface="Arial"/>
              </a:rPr>
              <a:t>biçiminde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tanımlanır.</a:t>
            </a:r>
            <a:endParaRPr sz="20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8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125" dirty="0">
                <a:latin typeface="Arial"/>
                <a:cs typeface="Arial"/>
              </a:rPr>
              <a:t>Amaç, </a:t>
            </a:r>
            <a:r>
              <a:rPr sz="2000" spc="-50" dirty="0">
                <a:latin typeface="Arial"/>
                <a:cs typeface="Arial"/>
              </a:rPr>
              <a:t>veri </a:t>
            </a:r>
            <a:r>
              <a:rPr sz="2000" spc="-55" dirty="0">
                <a:latin typeface="Arial"/>
                <a:cs typeface="Arial"/>
              </a:rPr>
              <a:t>toplama </a:t>
            </a:r>
            <a:r>
              <a:rPr sz="2000" spc="-95" dirty="0">
                <a:latin typeface="Arial"/>
                <a:cs typeface="Arial"/>
              </a:rPr>
              <a:t>hızınını </a:t>
            </a:r>
            <a:r>
              <a:rPr sz="2000" spc="-30" dirty="0">
                <a:latin typeface="Arial"/>
                <a:cs typeface="Arial"/>
              </a:rPr>
              <a:t>arttırmak </a:t>
            </a:r>
            <a:r>
              <a:rPr sz="2000" spc="-125" dirty="0">
                <a:latin typeface="Arial"/>
                <a:cs typeface="Arial"/>
              </a:rPr>
              <a:t>ve </a:t>
            </a:r>
            <a:r>
              <a:rPr sz="2000" spc="-50" dirty="0">
                <a:latin typeface="Arial"/>
                <a:cs typeface="Arial"/>
              </a:rPr>
              <a:t>verilerdeki</a:t>
            </a:r>
            <a:r>
              <a:rPr sz="2000" spc="-30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çelişkileri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2000" spc="-55" dirty="0">
                <a:latin typeface="Arial"/>
                <a:cs typeface="Arial"/>
              </a:rPr>
              <a:t>önlemektir.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83560" y="4734559"/>
            <a:ext cx="2979419" cy="161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84D77-0FAC-447A-9C2F-401C11E12C85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Veri </a:t>
            </a:r>
            <a:r>
              <a:rPr spc="-210" dirty="0"/>
              <a:t>Modelleme</a:t>
            </a:r>
            <a:r>
              <a:rPr spc="-350" dirty="0"/>
              <a:t> </a:t>
            </a:r>
            <a:r>
              <a:rPr spc="-275" dirty="0"/>
              <a:t>Yöntemleri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41500"/>
            <a:ext cx="7424420" cy="37807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04139" marR="5080">
              <a:lnSpc>
                <a:spcPts val="1739"/>
              </a:lnSpc>
              <a:spcBef>
                <a:spcPts val="305"/>
              </a:spcBef>
            </a:pPr>
            <a:r>
              <a:rPr sz="1600" spc="-60" dirty="0">
                <a:solidFill>
                  <a:srgbClr val="404040"/>
                </a:solidFill>
                <a:latin typeface="Arial"/>
                <a:cs typeface="Arial"/>
              </a:rPr>
              <a:t>Önerilen </a:t>
            </a:r>
            <a:r>
              <a:rPr sz="1600" spc="-65" dirty="0">
                <a:solidFill>
                  <a:srgbClr val="404040"/>
                </a:solidFill>
                <a:latin typeface="Arial"/>
                <a:cs typeface="Arial"/>
              </a:rPr>
              <a:t>sistemin </a:t>
            </a:r>
            <a:r>
              <a:rPr sz="1600" spc="-75" dirty="0">
                <a:solidFill>
                  <a:srgbClr val="404040"/>
                </a:solidFill>
                <a:latin typeface="Arial"/>
                <a:cs typeface="Arial"/>
              </a:rPr>
              <a:t>mantıksal </a:t>
            </a:r>
            <a:r>
              <a:rPr sz="1600" spc="-50" dirty="0">
                <a:solidFill>
                  <a:srgbClr val="404040"/>
                </a:solidFill>
                <a:latin typeface="Arial"/>
                <a:cs typeface="Arial"/>
              </a:rPr>
              <a:t>modelinde </a:t>
            </a:r>
            <a:r>
              <a:rPr sz="1600" spc="-40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600" spc="-100" dirty="0">
                <a:solidFill>
                  <a:srgbClr val="404040"/>
                </a:solidFill>
                <a:latin typeface="Arial"/>
                <a:cs typeface="Arial"/>
              </a:rPr>
              <a:t>yapısını </a:t>
            </a:r>
            <a:r>
              <a:rPr sz="1600" spc="-90" dirty="0">
                <a:solidFill>
                  <a:srgbClr val="404040"/>
                </a:solidFill>
                <a:latin typeface="Arial"/>
                <a:cs typeface="Arial"/>
              </a:rPr>
              <a:t>açıklamak </a:t>
            </a:r>
            <a:r>
              <a:rPr sz="1600" spc="-95" dirty="0">
                <a:solidFill>
                  <a:srgbClr val="404040"/>
                </a:solidFill>
                <a:latin typeface="Arial"/>
                <a:cs typeface="Arial"/>
              </a:rPr>
              <a:t>amacıyla </a:t>
            </a:r>
            <a:r>
              <a:rPr sz="1600" spc="-55" dirty="0">
                <a:solidFill>
                  <a:srgbClr val="404040"/>
                </a:solidFill>
                <a:latin typeface="Arial"/>
                <a:cs typeface="Arial"/>
              </a:rPr>
              <a:t>'Veri </a:t>
            </a:r>
            <a:r>
              <a:rPr sz="1600" spc="-40" dirty="0">
                <a:solidFill>
                  <a:srgbClr val="404040"/>
                </a:solidFill>
                <a:latin typeface="Arial"/>
                <a:cs typeface="Arial"/>
              </a:rPr>
              <a:t>Modelleme'  </a:t>
            </a:r>
            <a:r>
              <a:rPr sz="1600" spc="-35" dirty="0">
                <a:solidFill>
                  <a:srgbClr val="404040"/>
                </a:solidFill>
                <a:latin typeface="Arial"/>
                <a:cs typeface="Arial"/>
              </a:rPr>
              <a:t>yöntemleri</a:t>
            </a:r>
            <a:r>
              <a:rPr sz="1600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Arial"/>
                <a:cs typeface="Arial"/>
              </a:rPr>
              <a:t>kullanılmaktadır.</a:t>
            </a:r>
            <a:endParaRPr sz="1600">
              <a:latin typeface="Arial"/>
              <a:cs typeface="Arial"/>
            </a:endParaRPr>
          </a:p>
          <a:p>
            <a:pPr marL="104139" marR="276860">
              <a:lnSpc>
                <a:spcPct val="119800"/>
              </a:lnSpc>
              <a:spcBef>
                <a:spcPts val="1215"/>
              </a:spcBef>
            </a:pPr>
            <a:r>
              <a:rPr sz="1600" spc="-125" dirty="0">
                <a:solidFill>
                  <a:srgbClr val="404040"/>
                </a:solidFill>
                <a:latin typeface="Arial"/>
                <a:cs typeface="Arial"/>
              </a:rPr>
              <a:t>Bu </a:t>
            </a:r>
            <a:r>
              <a:rPr sz="1600" spc="-55" dirty="0">
                <a:solidFill>
                  <a:srgbClr val="404040"/>
                </a:solidFill>
                <a:latin typeface="Arial"/>
                <a:cs typeface="Arial"/>
              </a:rPr>
              <a:t>yöntemler, </a:t>
            </a:r>
            <a:r>
              <a:rPr sz="1600" spc="-40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600" spc="-100" dirty="0">
                <a:solidFill>
                  <a:srgbClr val="404040"/>
                </a:solidFill>
                <a:latin typeface="Arial"/>
                <a:cs typeface="Arial"/>
              </a:rPr>
              <a:t>yapısını </a:t>
            </a:r>
            <a:r>
              <a:rPr sz="1600" spc="-40" dirty="0">
                <a:solidFill>
                  <a:srgbClr val="404040"/>
                </a:solidFill>
                <a:latin typeface="Arial"/>
                <a:cs typeface="Arial"/>
              </a:rPr>
              <a:t>çeşitli </a:t>
            </a:r>
            <a:r>
              <a:rPr sz="1600" spc="-75" dirty="0">
                <a:solidFill>
                  <a:srgbClr val="404040"/>
                </a:solidFill>
                <a:latin typeface="Arial"/>
                <a:cs typeface="Arial"/>
              </a:rPr>
              <a:t>düzeylerde </a:t>
            </a:r>
            <a:r>
              <a:rPr sz="1600" spc="-65" dirty="0">
                <a:solidFill>
                  <a:srgbClr val="404040"/>
                </a:solidFill>
                <a:latin typeface="Arial"/>
                <a:cs typeface="Arial"/>
              </a:rPr>
              <a:t>tanımlama </a:t>
            </a:r>
            <a:r>
              <a:rPr sz="1600" spc="-70" dirty="0">
                <a:solidFill>
                  <a:srgbClr val="404040"/>
                </a:solidFill>
                <a:latin typeface="Arial"/>
                <a:cs typeface="Arial"/>
              </a:rPr>
              <a:t>(en </a:t>
            </a:r>
            <a:r>
              <a:rPr sz="1600" spc="-55" dirty="0">
                <a:solidFill>
                  <a:srgbClr val="404040"/>
                </a:solidFill>
                <a:latin typeface="Arial"/>
                <a:cs typeface="Arial"/>
              </a:rPr>
              <a:t>soyut </a:t>
            </a:r>
            <a:r>
              <a:rPr sz="1600" spc="-95" dirty="0">
                <a:solidFill>
                  <a:srgbClr val="404040"/>
                </a:solidFill>
                <a:latin typeface="Arial"/>
                <a:cs typeface="Arial"/>
              </a:rPr>
              <a:t>düzeyden </a:t>
            </a:r>
            <a:r>
              <a:rPr sz="1600" spc="-75" dirty="0">
                <a:solidFill>
                  <a:srgbClr val="404040"/>
                </a:solidFill>
                <a:latin typeface="Arial"/>
                <a:cs typeface="Arial"/>
              </a:rPr>
              <a:t>en </a:t>
            </a:r>
            <a:r>
              <a:rPr sz="1600" spc="-50" dirty="0">
                <a:solidFill>
                  <a:srgbClr val="404040"/>
                </a:solidFill>
                <a:latin typeface="Arial"/>
                <a:cs typeface="Arial"/>
              </a:rPr>
              <a:t>ayrıntı  </a:t>
            </a:r>
            <a:r>
              <a:rPr sz="1600" spc="-105" dirty="0">
                <a:solidFill>
                  <a:srgbClr val="404040"/>
                </a:solidFill>
                <a:latin typeface="Arial"/>
                <a:cs typeface="Arial"/>
              </a:rPr>
              <a:t>düzeye </a:t>
            </a:r>
            <a:r>
              <a:rPr sz="1600" spc="-75" dirty="0">
                <a:solidFill>
                  <a:srgbClr val="404040"/>
                </a:solidFill>
                <a:latin typeface="Arial"/>
                <a:cs typeface="Arial"/>
              </a:rPr>
              <a:t>kadar) </a:t>
            </a:r>
            <a:r>
              <a:rPr sz="1600" spc="-95" dirty="0">
                <a:solidFill>
                  <a:srgbClr val="404040"/>
                </a:solidFill>
                <a:latin typeface="Arial"/>
                <a:cs typeface="Arial"/>
              </a:rPr>
              <a:t>amacını</a:t>
            </a:r>
            <a:r>
              <a:rPr sz="1600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90" dirty="0">
                <a:solidFill>
                  <a:srgbClr val="404040"/>
                </a:solidFill>
                <a:latin typeface="Arial"/>
                <a:cs typeface="Arial"/>
              </a:rPr>
              <a:t>güder.</a:t>
            </a:r>
            <a:endParaRPr sz="16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  <a:spcBef>
                <a:spcPts val="1385"/>
              </a:spcBef>
            </a:pPr>
            <a:r>
              <a:rPr sz="1600" spc="-105" dirty="0">
                <a:solidFill>
                  <a:srgbClr val="404040"/>
                </a:solidFill>
                <a:latin typeface="Arial"/>
                <a:cs typeface="Arial"/>
              </a:rPr>
              <a:t>Sistem </a:t>
            </a:r>
            <a:r>
              <a:rPr sz="1600" spc="-100" dirty="0">
                <a:solidFill>
                  <a:srgbClr val="404040"/>
                </a:solidFill>
                <a:latin typeface="Arial"/>
                <a:cs typeface="Arial"/>
              </a:rPr>
              <a:t>Çözümleme </a:t>
            </a:r>
            <a:r>
              <a:rPr sz="1600" spc="-114" dirty="0">
                <a:solidFill>
                  <a:srgbClr val="404040"/>
                </a:solidFill>
                <a:latin typeface="Arial"/>
                <a:cs typeface="Arial"/>
              </a:rPr>
              <a:t>aşamasında </a:t>
            </a:r>
            <a:r>
              <a:rPr sz="1600" spc="-75" dirty="0">
                <a:solidFill>
                  <a:srgbClr val="404040"/>
                </a:solidFill>
                <a:latin typeface="Arial"/>
                <a:cs typeface="Arial"/>
              </a:rPr>
              <a:t>en </a:t>
            </a:r>
            <a:r>
              <a:rPr sz="1600" spc="-105" dirty="0">
                <a:solidFill>
                  <a:srgbClr val="404040"/>
                </a:solidFill>
                <a:latin typeface="Arial"/>
                <a:cs typeface="Arial"/>
              </a:rPr>
              <a:t>yaygın </a:t>
            </a:r>
            <a:r>
              <a:rPr sz="1600" spc="-70" dirty="0">
                <a:solidFill>
                  <a:srgbClr val="404040"/>
                </a:solidFill>
                <a:latin typeface="Arial"/>
                <a:cs typeface="Arial"/>
              </a:rPr>
              <a:t>olarak </a:t>
            </a:r>
            <a:r>
              <a:rPr sz="1600" spc="-65" dirty="0">
                <a:solidFill>
                  <a:srgbClr val="404040"/>
                </a:solidFill>
                <a:latin typeface="Arial"/>
                <a:cs typeface="Arial"/>
              </a:rPr>
              <a:t>kullanılan </a:t>
            </a:r>
            <a:r>
              <a:rPr sz="1600" spc="-40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600" spc="-55" dirty="0">
                <a:solidFill>
                  <a:srgbClr val="404040"/>
                </a:solidFill>
                <a:latin typeface="Arial"/>
                <a:cs typeface="Arial"/>
              </a:rPr>
              <a:t>modelleme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Arial"/>
                <a:cs typeface="Arial"/>
              </a:rPr>
              <a:t>yöntemleri:</a:t>
            </a:r>
            <a:endParaRPr sz="1600">
              <a:latin typeface="Arial"/>
              <a:cs typeface="Arial"/>
            </a:endParaRPr>
          </a:p>
          <a:p>
            <a:pPr marL="396240" indent="-182880">
              <a:lnSpc>
                <a:spcPct val="100000"/>
              </a:lnSpc>
              <a:spcBef>
                <a:spcPts val="200"/>
              </a:spcBef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600" spc="-110" dirty="0">
                <a:solidFill>
                  <a:srgbClr val="001F5F"/>
                </a:solidFill>
                <a:latin typeface="Arial"/>
                <a:cs typeface="Arial"/>
              </a:rPr>
              <a:t>Nesne </a:t>
            </a:r>
            <a:r>
              <a:rPr sz="1600" spc="-50" dirty="0">
                <a:solidFill>
                  <a:srgbClr val="001F5F"/>
                </a:solidFill>
                <a:latin typeface="Arial"/>
                <a:cs typeface="Arial"/>
              </a:rPr>
              <a:t>İlişki</a:t>
            </a:r>
            <a:r>
              <a:rPr sz="160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spc="-100" dirty="0">
                <a:solidFill>
                  <a:srgbClr val="001F5F"/>
                </a:solidFill>
                <a:latin typeface="Arial"/>
                <a:cs typeface="Arial"/>
              </a:rPr>
              <a:t>Şemaları</a:t>
            </a:r>
            <a:endParaRPr sz="1600">
              <a:latin typeface="Arial"/>
              <a:cs typeface="Arial"/>
            </a:endParaRPr>
          </a:p>
          <a:p>
            <a:pPr marL="396240" indent="-182880">
              <a:lnSpc>
                <a:spcPct val="100000"/>
              </a:lnSpc>
              <a:spcBef>
                <a:spcPts val="400"/>
              </a:spcBef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600" spc="-80" dirty="0">
                <a:solidFill>
                  <a:srgbClr val="001F5F"/>
                </a:solidFill>
                <a:latin typeface="Arial"/>
                <a:cs typeface="Arial"/>
              </a:rPr>
              <a:t>Veri </a:t>
            </a:r>
            <a:r>
              <a:rPr sz="1600" spc="-114" dirty="0">
                <a:solidFill>
                  <a:srgbClr val="001F5F"/>
                </a:solidFill>
                <a:latin typeface="Arial"/>
                <a:cs typeface="Arial"/>
              </a:rPr>
              <a:t>Sözlüğü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600" spc="-70" dirty="0">
                <a:solidFill>
                  <a:srgbClr val="404040"/>
                </a:solidFill>
                <a:latin typeface="Arial"/>
                <a:cs typeface="Arial"/>
              </a:rPr>
              <a:t>olarak</a:t>
            </a:r>
            <a:r>
              <a:rPr sz="16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Arial"/>
                <a:cs typeface="Arial"/>
              </a:rPr>
              <a:t>bilinmektedir.</a:t>
            </a:r>
            <a:endParaRPr sz="16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  <a:spcBef>
                <a:spcPts val="1200"/>
              </a:spcBef>
            </a:pPr>
            <a:r>
              <a:rPr sz="1600" b="1" spc="-80" dirty="0">
                <a:solidFill>
                  <a:srgbClr val="001F5F"/>
                </a:solidFill>
                <a:latin typeface="Trebuchet MS"/>
                <a:cs typeface="Trebuchet MS"/>
              </a:rPr>
              <a:t>Nesne-İlişki Şemaları</a:t>
            </a:r>
            <a:r>
              <a:rPr sz="1600" spc="-80" dirty="0">
                <a:solidFill>
                  <a:srgbClr val="404040"/>
                </a:solidFill>
                <a:latin typeface="Arial"/>
                <a:cs typeface="Arial"/>
              </a:rPr>
              <a:t>, </a:t>
            </a:r>
            <a:r>
              <a:rPr sz="1600" spc="-40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600" spc="-100" dirty="0">
                <a:solidFill>
                  <a:srgbClr val="404040"/>
                </a:solidFill>
                <a:latin typeface="Arial"/>
                <a:cs typeface="Arial"/>
              </a:rPr>
              <a:t>yapısını </a:t>
            </a:r>
            <a:r>
              <a:rPr sz="1600" spc="-75" dirty="0">
                <a:solidFill>
                  <a:srgbClr val="404040"/>
                </a:solidFill>
                <a:latin typeface="Arial"/>
                <a:cs typeface="Arial"/>
              </a:rPr>
              <a:t>en </a:t>
            </a:r>
            <a:r>
              <a:rPr sz="1600" spc="-60" dirty="0">
                <a:solidFill>
                  <a:srgbClr val="404040"/>
                </a:solidFill>
                <a:latin typeface="Arial"/>
                <a:cs typeface="Arial"/>
              </a:rPr>
              <a:t>soyut </a:t>
            </a:r>
            <a:r>
              <a:rPr sz="1600" spc="-100" dirty="0">
                <a:solidFill>
                  <a:srgbClr val="404040"/>
                </a:solidFill>
                <a:latin typeface="Arial"/>
                <a:cs typeface="Arial"/>
              </a:rPr>
              <a:t>düzeyde </a:t>
            </a:r>
            <a:r>
              <a:rPr sz="1600" spc="-65" dirty="0">
                <a:solidFill>
                  <a:srgbClr val="404040"/>
                </a:solidFill>
                <a:latin typeface="Arial"/>
                <a:cs typeface="Arial"/>
              </a:rPr>
              <a:t>tanımlamak </a:t>
            </a:r>
            <a:r>
              <a:rPr sz="1600" spc="-95" dirty="0">
                <a:solidFill>
                  <a:srgbClr val="404040"/>
                </a:solidFill>
                <a:latin typeface="Arial"/>
                <a:cs typeface="Arial"/>
              </a:rPr>
              <a:t>amacıyla</a:t>
            </a:r>
            <a:r>
              <a:rPr sz="1600" spc="-1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Arial"/>
                <a:cs typeface="Arial"/>
              </a:rPr>
              <a:t>kullanılır.</a:t>
            </a:r>
            <a:endParaRPr sz="1600">
              <a:latin typeface="Arial"/>
              <a:cs typeface="Arial"/>
            </a:endParaRPr>
          </a:p>
          <a:p>
            <a:pPr marL="104139" marR="149860">
              <a:lnSpc>
                <a:spcPct val="119800"/>
              </a:lnSpc>
              <a:spcBef>
                <a:spcPts val="1265"/>
              </a:spcBef>
            </a:pPr>
            <a:r>
              <a:rPr sz="1600" b="1" spc="-120" dirty="0">
                <a:solidFill>
                  <a:srgbClr val="001F5F"/>
                </a:solidFill>
                <a:latin typeface="Trebuchet MS"/>
                <a:cs typeface="Trebuchet MS"/>
              </a:rPr>
              <a:t>Veri </a:t>
            </a:r>
            <a:r>
              <a:rPr sz="1600" b="1" spc="-95" dirty="0">
                <a:solidFill>
                  <a:srgbClr val="001F5F"/>
                </a:solidFill>
                <a:latin typeface="Trebuchet MS"/>
                <a:cs typeface="Trebuchet MS"/>
              </a:rPr>
              <a:t>Sözlüğü </a:t>
            </a:r>
            <a:r>
              <a:rPr sz="1600" spc="-95" dirty="0">
                <a:solidFill>
                  <a:srgbClr val="404040"/>
                </a:solidFill>
                <a:latin typeface="Arial"/>
                <a:cs typeface="Arial"/>
              </a:rPr>
              <a:t>ise </a:t>
            </a:r>
            <a:r>
              <a:rPr sz="1600" spc="-40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600" spc="-105" dirty="0">
                <a:solidFill>
                  <a:srgbClr val="404040"/>
                </a:solidFill>
                <a:latin typeface="Arial"/>
                <a:cs typeface="Arial"/>
              </a:rPr>
              <a:t>yapısına </a:t>
            </a:r>
            <a:r>
              <a:rPr sz="1600" spc="-45" dirty="0">
                <a:solidFill>
                  <a:srgbClr val="404040"/>
                </a:solidFill>
                <a:latin typeface="Arial"/>
                <a:cs typeface="Arial"/>
              </a:rPr>
              <a:t>ilişkin </a:t>
            </a:r>
            <a:r>
              <a:rPr sz="1600" spc="-55" dirty="0">
                <a:solidFill>
                  <a:srgbClr val="404040"/>
                </a:solidFill>
                <a:latin typeface="Arial"/>
                <a:cs typeface="Arial"/>
              </a:rPr>
              <a:t>ayrıntı 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bilgileri </a:t>
            </a:r>
            <a:r>
              <a:rPr sz="1600" spc="-55" dirty="0">
                <a:solidFill>
                  <a:srgbClr val="404040"/>
                </a:solidFill>
                <a:latin typeface="Arial"/>
                <a:cs typeface="Arial"/>
              </a:rPr>
              <a:t>içerir. </a:t>
            </a:r>
            <a:r>
              <a:rPr sz="1600" spc="-100" dirty="0">
                <a:solidFill>
                  <a:srgbClr val="404040"/>
                </a:solidFill>
                <a:latin typeface="Arial"/>
                <a:cs typeface="Arial"/>
              </a:rPr>
              <a:t>Günümüzde </a:t>
            </a:r>
            <a:r>
              <a:rPr sz="1600" spc="-90" dirty="0">
                <a:solidFill>
                  <a:srgbClr val="404040"/>
                </a:solidFill>
                <a:latin typeface="Arial"/>
                <a:cs typeface="Arial"/>
              </a:rPr>
              <a:t>Bilgisayar </a:t>
            </a:r>
            <a:r>
              <a:rPr sz="1600" spc="-75" dirty="0">
                <a:solidFill>
                  <a:srgbClr val="404040"/>
                </a:solidFill>
                <a:latin typeface="Arial"/>
                <a:cs typeface="Arial"/>
              </a:rPr>
              <a:t>Destekli  </a:t>
            </a:r>
            <a:r>
              <a:rPr sz="1600" spc="-135" dirty="0">
                <a:solidFill>
                  <a:srgbClr val="404040"/>
                </a:solidFill>
                <a:latin typeface="Arial"/>
                <a:cs typeface="Arial"/>
              </a:rPr>
              <a:t>Yazılım </a:t>
            </a:r>
            <a:r>
              <a:rPr sz="1600" spc="-60" dirty="0">
                <a:solidFill>
                  <a:srgbClr val="404040"/>
                </a:solidFill>
                <a:latin typeface="Arial"/>
                <a:cs typeface="Arial"/>
              </a:rPr>
              <a:t>Geliştirme </a:t>
            </a:r>
            <a:r>
              <a:rPr sz="1600" spc="-80" dirty="0">
                <a:solidFill>
                  <a:srgbClr val="404040"/>
                </a:solidFill>
                <a:latin typeface="Arial"/>
                <a:cs typeface="Arial"/>
              </a:rPr>
              <a:t>Araçlarında </a:t>
            </a:r>
            <a:r>
              <a:rPr sz="1600" spc="-55" dirty="0">
                <a:solidFill>
                  <a:srgbClr val="404040"/>
                </a:solidFill>
                <a:latin typeface="Arial"/>
                <a:cs typeface="Arial"/>
              </a:rPr>
              <a:t>bu </a:t>
            </a:r>
            <a:r>
              <a:rPr sz="1600" spc="-40" dirty="0">
                <a:solidFill>
                  <a:srgbClr val="404040"/>
                </a:solidFill>
                <a:latin typeface="Arial"/>
                <a:cs typeface="Arial"/>
              </a:rPr>
              <a:t>yöntemler </a:t>
            </a:r>
            <a:r>
              <a:rPr sz="1600" spc="-50" dirty="0">
                <a:solidFill>
                  <a:srgbClr val="404040"/>
                </a:solidFill>
                <a:latin typeface="Arial"/>
                <a:cs typeface="Arial"/>
              </a:rPr>
              <a:t>bütünleşik </a:t>
            </a:r>
            <a:r>
              <a:rPr sz="1600" spc="-70" dirty="0">
                <a:solidFill>
                  <a:srgbClr val="404040"/>
                </a:solidFill>
                <a:latin typeface="Arial"/>
                <a:cs typeface="Arial"/>
              </a:rPr>
              <a:t>olarak</a:t>
            </a:r>
            <a:r>
              <a:rPr sz="1600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404040"/>
                </a:solidFill>
                <a:latin typeface="Arial"/>
                <a:cs typeface="Arial"/>
              </a:rPr>
              <a:t>kullanılmaktadır.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25057-1A1E-4BF4-81BF-9054F7474C1D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295" dirty="0"/>
              <a:t>Nesne-İlişki</a:t>
            </a:r>
            <a:r>
              <a:rPr spc="-305" dirty="0"/>
              <a:t> </a:t>
            </a:r>
            <a:r>
              <a:rPr spc="-375" dirty="0"/>
              <a:t>Şemaları	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68</a:t>
            </a:fld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881148" y="2045851"/>
            <a:ext cx="4290755" cy="2191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3430" y="4441190"/>
            <a:ext cx="7653020" cy="1691639"/>
          </a:xfrm>
          <a:custGeom>
            <a:avLst/>
            <a:gdLst/>
            <a:ahLst/>
            <a:cxnLst/>
            <a:rect l="l" t="t" r="r" b="b"/>
            <a:pathLst>
              <a:path w="7653020" h="1691639">
                <a:moveTo>
                  <a:pt x="0" y="281940"/>
                </a:moveTo>
                <a:lnTo>
                  <a:pt x="3690" y="236210"/>
                </a:lnTo>
                <a:lnTo>
                  <a:pt x="14373" y="192828"/>
                </a:lnTo>
                <a:lnTo>
                  <a:pt x="31468" y="152376"/>
                </a:lnTo>
                <a:lnTo>
                  <a:pt x="54397" y="115433"/>
                </a:lnTo>
                <a:lnTo>
                  <a:pt x="82576" y="82581"/>
                </a:lnTo>
                <a:lnTo>
                  <a:pt x="115428" y="54400"/>
                </a:lnTo>
                <a:lnTo>
                  <a:pt x="152370" y="31471"/>
                </a:lnTo>
                <a:lnTo>
                  <a:pt x="192823" y="14374"/>
                </a:lnTo>
                <a:lnTo>
                  <a:pt x="236207" y="3690"/>
                </a:lnTo>
                <a:lnTo>
                  <a:pt x="281939" y="0"/>
                </a:lnTo>
                <a:lnTo>
                  <a:pt x="7371080" y="0"/>
                </a:lnTo>
                <a:lnTo>
                  <a:pt x="7416809" y="3690"/>
                </a:lnTo>
                <a:lnTo>
                  <a:pt x="7460191" y="14374"/>
                </a:lnTo>
                <a:lnTo>
                  <a:pt x="7500643" y="31471"/>
                </a:lnTo>
                <a:lnTo>
                  <a:pt x="7537586" y="54400"/>
                </a:lnTo>
                <a:lnTo>
                  <a:pt x="7570438" y="82581"/>
                </a:lnTo>
                <a:lnTo>
                  <a:pt x="7598619" y="115433"/>
                </a:lnTo>
                <a:lnTo>
                  <a:pt x="7621548" y="152376"/>
                </a:lnTo>
                <a:lnTo>
                  <a:pt x="7638645" y="192828"/>
                </a:lnTo>
                <a:lnTo>
                  <a:pt x="7649329" y="236210"/>
                </a:lnTo>
                <a:lnTo>
                  <a:pt x="7653020" y="281940"/>
                </a:lnTo>
                <a:lnTo>
                  <a:pt x="7653020" y="1409700"/>
                </a:lnTo>
                <a:lnTo>
                  <a:pt x="7649329" y="1455432"/>
                </a:lnTo>
                <a:lnTo>
                  <a:pt x="7638645" y="1498816"/>
                </a:lnTo>
                <a:lnTo>
                  <a:pt x="7621548" y="1539269"/>
                </a:lnTo>
                <a:lnTo>
                  <a:pt x="7598619" y="1576211"/>
                </a:lnTo>
                <a:lnTo>
                  <a:pt x="7570438" y="1609063"/>
                </a:lnTo>
                <a:lnTo>
                  <a:pt x="7537586" y="1637242"/>
                </a:lnTo>
                <a:lnTo>
                  <a:pt x="7500643" y="1660171"/>
                </a:lnTo>
                <a:lnTo>
                  <a:pt x="7460191" y="1677266"/>
                </a:lnTo>
                <a:lnTo>
                  <a:pt x="7416809" y="1687949"/>
                </a:lnTo>
                <a:lnTo>
                  <a:pt x="7371080" y="1691640"/>
                </a:lnTo>
                <a:lnTo>
                  <a:pt x="281939" y="1691640"/>
                </a:lnTo>
                <a:lnTo>
                  <a:pt x="236207" y="1687949"/>
                </a:lnTo>
                <a:lnTo>
                  <a:pt x="192823" y="1677266"/>
                </a:lnTo>
                <a:lnTo>
                  <a:pt x="152370" y="1660171"/>
                </a:lnTo>
                <a:lnTo>
                  <a:pt x="115428" y="1637242"/>
                </a:lnTo>
                <a:lnTo>
                  <a:pt x="82576" y="1609063"/>
                </a:lnTo>
                <a:lnTo>
                  <a:pt x="54397" y="1576211"/>
                </a:lnTo>
                <a:lnTo>
                  <a:pt x="31468" y="1539269"/>
                </a:lnTo>
                <a:lnTo>
                  <a:pt x="14373" y="1498816"/>
                </a:lnTo>
                <a:lnTo>
                  <a:pt x="3690" y="1455432"/>
                </a:lnTo>
                <a:lnTo>
                  <a:pt x="0" y="1409700"/>
                </a:lnTo>
                <a:lnTo>
                  <a:pt x="0" y="281940"/>
                </a:lnTo>
                <a:close/>
              </a:path>
            </a:pathLst>
          </a:custGeom>
          <a:ln w="27940">
            <a:solidFill>
              <a:srgbClr val="2583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3767" y="2078990"/>
            <a:ext cx="7402830" cy="39579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6125" marR="5080" indent="-215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556125" algn="l"/>
                <a:tab pos="4556760" algn="l"/>
              </a:tabLst>
            </a:pPr>
            <a:r>
              <a:rPr sz="1600" spc="-5" dirty="0">
                <a:latin typeface="Times New Roman"/>
                <a:cs typeface="Times New Roman"/>
              </a:rPr>
              <a:t>Nesne </a:t>
            </a:r>
            <a:r>
              <a:rPr sz="1600" spc="-10" dirty="0">
                <a:latin typeface="Times New Roman"/>
                <a:cs typeface="Times New Roman"/>
              </a:rPr>
              <a:t>ilişki </a:t>
            </a:r>
            <a:r>
              <a:rPr sz="1600" spc="-5" dirty="0">
                <a:latin typeface="Times New Roman"/>
                <a:cs typeface="Times New Roman"/>
              </a:rPr>
              <a:t>şemaları, veri tasarımı  </a:t>
            </a:r>
            <a:r>
              <a:rPr sz="1600" dirty="0">
                <a:latin typeface="Times New Roman"/>
                <a:cs typeface="Times New Roman"/>
              </a:rPr>
              <a:t>açısından </a:t>
            </a:r>
            <a:r>
              <a:rPr sz="1600" spc="-5" dirty="0">
                <a:latin typeface="Times New Roman"/>
                <a:cs typeface="Times New Roman"/>
              </a:rPr>
              <a:t>çok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önemlidir.</a:t>
            </a:r>
            <a:endParaRPr sz="1600">
              <a:latin typeface="Times New Roman"/>
              <a:cs typeface="Times New Roman"/>
            </a:endParaRPr>
          </a:p>
          <a:p>
            <a:pPr marL="4556125" marR="22860" indent="-215900">
              <a:lnSpc>
                <a:spcPct val="100000"/>
              </a:lnSpc>
              <a:buFont typeface="Arial"/>
              <a:buChar char="•"/>
              <a:tabLst>
                <a:tab pos="4556125" algn="l"/>
                <a:tab pos="4556760" algn="l"/>
              </a:tabLst>
            </a:pPr>
            <a:r>
              <a:rPr sz="1600" spc="-5" dirty="0">
                <a:latin typeface="Times New Roman"/>
                <a:cs typeface="Times New Roman"/>
              </a:rPr>
              <a:t>Geliştirilecek </a:t>
            </a:r>
            <a:r>
              <a:rPr sz="1600" spc="-10" dirty="0">
                <a:latin typeface="Times New Roman"/>
                <a:cs typeface="Times New Roman"/>
              </a:rPr>
              <a:t>sistemin </a:t>
            </a:r>
            <a:r>
              <a:rPr sz="1600" spc="-5" dirty="0">
                <a:latin typeface="Times New Roman"/>
                <a:cs typeface="Times New Roman"/>
              </a:rPr>
              <a:t>kullanacağı  </a:t>
            </a:r>
            <a:r>
              <a:rPr sz="1600" dirty="0">
                <a:latin typeface="Times New Roman"/>
                <a:cs typeface="Times New Roman"/>
              </a:rPr>
              <a:t>ana </a:t>
            </a:r>
            <a:r>
              <a:rPr sz="1600" spc="-5" dirty="0">
                <a:latin typeface="Times New Roman"/>
                <a:cs typeface="Times New Roman"/>
              </a:rPr>
              <a:t>veri </a:t>
            </a:r>
            <a:r>
              <a:rPr sz="1600" dirty="0">
                <a:latin typeface="Times New Roman"/>
                <a:cs typeface="Times New Roman"/>
              </a:rPr>
              <a:t>nesneleri </a:t>
            </a:r>
            <a:r>
              <a:rPr sz="1600" spc="-10" dirty="0">
                <a:latin typeface="Times New Roman"/>
                <a:cs typeface="Times New Roman"/>
              </a:rPr>
              <a:t>ve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aralarındaki</a:t>
            </a:r>
            <a:endParaRPr sz="1600">
              <a:latin typeface="Times New Roman"/>
              <a:cs typeface="Times New Roman"/>
            </a:endParaRPr>
          </a:p>
          <a:p>
            <a:pPr marL="455612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ilişkileri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belirtir.</a:t>
            </a:r>
            <a:endParaRPr sz="1600">
              <a:latin typeface="Times New Roman"/>
              <a:cs typeface="Times New Roman"/>
            </a:endParaRPr>
          </a:p>
          <a:p>
            <a:pPr marL="4556125" marR="92710" indent="-215900">
              <a:lnSpc>
                <a:spcPct val="100000"/>
              </a:lnSpc>
              <a:buFont typeface="Arial"/>
              <a:buChar char="•"/>
              <a:tabLst>
                <a:tab pos="4556125" algn="l"/>
                <a:tab pos="4556760" algn="l"/>
              </a:tabLst>
            </a:pPr>
            <a:r>
              <a:rPr sz="1600" spc="-5" dirty="0">
                <a:latin typeface="Times New Roman"/>
                <a:cs typeface="Times New Roman"/>
              </a:rPr>
              <a:t>Günümüzde birçok CASE </a:t>
            </a:r>
            <a:r>
              <a:rPr sz="1600" dirty="0">
                <a:latin typeface="Times New Roman"/>
                <a:cs typeface="Times New Roman"/>
              </a:rPr>
              <a:t>aracı  </a:t>
            </a:r>
            <a:r>
              <a:rPr sz="1600" spc="-5" dirty="0">
                <a:latin typeface="Times New Roman"/>
                <a:cs typeface="Times New Roman"/>
              </a:rPr>
              <a:t>nesne </a:t>
            </a:r>
            <a:r>
              <a:rPr sz="1600" spc="-10" dirty="0">
                <a:latin typeface="Times New Roman"/>
                <a:cs typeface="Times New Roman"/>
              </a:rPr>
              <a:t>ilişki </a:t>
            </a:r>
            <a:r>
              <a:rPr sz="1600" spc="-5" dirty="0">
                <a:latin typeface="Times New Roman"/>
                <a:cs typeface="Times New Roman"/>
              </a:rPr>
              <a:t>şemalarını </a:t>
            </a:r>
            <a:r>
              <a:rPr sz="1600" spc="-10" dirty="0">
                <a:latin typeface="Times New Roman"/>
                <a:cs typeface="Times New Roman"/>
              </a:rPr>
              <a:t>otomatik  </a:t>
            </a:r>
            <a:r>
              <a:rPr sz="1600" spc="-5" dirty="0">
                <a:latin typeface="Times New Roman"/>
                <a:cs typeface="Times New Roman"/>
              </a:rPr>
              <a:t>olarak veri </a:t>
            </a:r>
            <a:r>
              <a:rPr sz="1600" dirty="0">
                <a:latin typeface="Times New Roman"/>
                <a:cs typeface="Times New Roman"/>
              </a:rPr>
              <a:t>tabanı </a:t>
            </a:r>
            <a:r>
              <a:rPr sz="1600" spc="-5" dirty="0">
                <a:latin typeface="Times New Roman"/>
                <a:cs typeface="Times New Roman"/>
              </a:rPr>
              <a:t>tablo yapılarına  </a:t>
            </a:r>
            <a:r>
              <a:rPr sz="1600" spc="-10" dirty="0">
                <a:latin typeface="Times New Roman"/>
                <a:cs typeface="Times New Roman"/>
              </a:rPr>
              <a:t>dönüştürmektedir.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80" dirty="0">
                <a:solidFill>
                  <a:srgbClr val="001F5F"/>
                </a:solidFill>
                <a:latin typeface="Trebuchet MS"/>
                <a:cs typeface="Trebuchet MS"/>
              </a:rPr>
              <a:t>Bir </a:t>
            </a:r>
            <a:r>
              <a:rPr sz="1400" b="1" spc="-95" dirty="0">
                <a:solidFill>
                  <a:srgbClr val="001F5F"/>
                </a:solidFill>
                <a:latin typeface="Trebuchet MS"/>
                <a:cs typeface="Trebuchet MS"/>
              </a:rPr>
              <a:t>veri </a:t>
            </a:r>
            <a:r>
              <a:rPr sz="1400" b="1" spc="-85" dirty="0">
                <a:solidFill>
                  <a:srgbClr val="001F5F"/>
                </a:solidFill>
                <a:latin typeface="Trebuchet MS"/>
                <a:cs typeface="Trebuchet MS"/>
              </a:rPr>
              <a:t>nesnesi, </a:t>
            </a:r>
            <a:r>
              <a:rPr sz="1400" b="1" spc="-100" dirty="0">
                <a:solidFill>
                  <a:srgbClr val="001F5F"/>
                </a:solidFill>
                <a:latin typeface="Trebuchet MS"/>
                <a:cs typeface="Trebuchet MS"/>
              </a:rPr>
              <a:t>üç </a:t>
            </a:r>
            <a:r>
              <a:rPr sz="1400" b="1" spc="-90" dirty="0">
                <a:solidFill>
                  <a:srgbClr val="001F5F"/>
                </a:solidFill>
                <a:latin typeface="Trebuchet MS"/>
                <a:cs typeface="Trebuchet MS"/>
              </a:rPr>
              <a:t>temel özelliği </a:t>
            </a:r>
            <a:r>
              <a:rPr sz="1400" b="1" spc="-85" dirty="0">
                <a:solidFill>
                  <a:srgbClr val="001F5F"/>
                </a:solidFill>
                <a:latin typeface="Trebuchet MS"/>
                <a:cs typeface="Trebuchet MS"/>
              </a:rPr>
              <a:t>ile</a:t>
            </a:r>
            <a:r>
              <a:rPr sz="1400" b="1" spc="-17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1400" b="1" spc="-85" dirty="0">
                <a:solidFill>
                  <a:srgbClr val="001F5F"/>
                </a:solidFill>
                <a:latin typeface="Trebuchet MS"/>
                <a:cs typeface="Trebuchet MS"/>
              </a:rPr>
              <a:t>bilinir: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buClr>
                <a:srgbClr val="001F5F"/>
              </a:buClr>
              <a:buFont typeface="Trebuchet MS"/>
              <a:buAutoNum type="arabicPeriod"/>
              <a:tabLst>
                <a:tab pos="191135" algn="l"/>
              </a:tabLst>
            </a:pPr>
            <a:r>
              <a:rPr sz="1400" spc="-65" dirty="0">
                <a:latin typeface="Arial"/>
                <a:cs typeface="Arial"/>
              </a:rPr>
              <a:t>Veri </a:t>
            </a:r>
            <a:r>
              <a:rPr sz="1400" spc="-80" dirty="0">
                <a:latin typeface="Arial"/>
                <a:cs typeface="Arial"/>
              </a:rPr>
              <a:t>nesnesi </a:t>
            </a:r>
            <a:r>
              <a:rPr sz="1400" spc="-60" dirty="0">
                <a:latin typeface="Arial"/>
                <a:cs typeface="Arial"/>
              </a:rPr>
              <a:t>varlığının adı: </a:t>
            </a:r>
            <a:r>
              <a:rPr sz="1400" spc="-65" dirty="0">
                <a:latin typeface="Arial"/>
                <a:cs typeface="Arial"/>
              </a:rPr>
              <a:t>Veri </a:t>
            </a:r>
            <a:r>
              <a:rPr sz="1400" spc="-80" dirty="0">
                <a:latin typeface="Arial"/>
                <a:cs typeface="Arial"/>
              </a:rPr>
              <a:t>nesnesi </a:t>
            </a:r>
            <a:r>
              <a:rPr sz="1400" spc="-60" dirty="0">
                <a:latin typeface="Arial"/>
                <a:cs typeface="Arial"/>
              </a:rPr>
              <a:t>varlığını tanımlayan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özelliktir.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buClr>
                <a:srgbClr val="001F5F"/>
              </a:buClr>
              <a:buFont typeface="Trebuchet MS"/>
              <a:buAutoNum type="arabicPeriod"/>
              <a:tabLst>
                <a:tab pos="191135" algn="l"/>
              </a:tabLst>
            </a:pPr>
            <a:r>
              <a:rPr sz="1400" spc="-65" dirty="0">
                <a:latin typeface="Arial"/>
                <a:cs typeface="Arial"/>
              </a:rPr>
              <a:t>Veri </a:t>
            </a:r>
            <a:r>
              <a:rPr sz="1400" spc="-85" dirty="0">
                <a:latin typeface="Arial"/>
                <a:cs typeface="Arial"/>
              </a:rPr>
              <a:t>nesnesi </a:t>
            </a:r>
            <a:r>
              <a:rPr sz="1400" spc="-60" dirty="0">
                <a:latin typeface="Arial"/>
                <a:cs typeface="Arial"/>
              </a:rPr>
              <a:t>varlığının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özellikleri</a:t>
            </a:r>
            <a:endParaRPr sz="1400">
              <a:latin typeface="Arial"/>
              <a:cs typeface="Arial"/>
            </a:endParaRPr>
          </a:p>
          <a:p>
            <a:pPr marL="12700" marR="140335">
              <a:lnSpc>
                <a:spcPct val="100000"/>
              </a:lnSpc>
              <a:buClr>
                <a:srgbClr val="001F5F"/>
              </a:buClr>
              <a:buFont typeface="Trebuchet MS"/>
              <a:buAutoNum type="arabicPeriod"/>
              <a:tabLst>
                <a:tab pos="191135" algn="l"/>
              </a:tabLst>
            </a:pPr>
            <a:r>
              <a:rPr sz="1400" spc="-65" dirty="0">
                <a:latin typeface="Arial"/>
                <a:cs typeface="Arial"/>
              </a:rPr>
              <a:t>Veri </a:t>
            </a:r>
            <a:r>
              <a:rPr sz="1400" spc="-80" dirty="0">
                <a:latin typeface="Arial"/>
                <a:cs typeface="Arial"/>
              </a:rPr>
              <a:t>nesnesi </a:t>
            </a:r>
            <a:r>
              <a:rPr sz="1400" spc="-60" dirty="0">
                <a:latin typeface="Arial"/>
                <a:cs typeface="Arial"/>
              </a:rPr>
              <a:t>varlığının </a:t>
            </a:r>
            <a:r>
              <a:rPr sz="1400" spc="-50" dirty="0">
                <a:latin typeface="Arial"/>
                <a:cs typeface="Arial"/>
              </a:rPr>
              <a:t>diğer </a:t>
            </a:r>
            <a:r>
              <a:rPr sz="1400" spc="-35" dirty="0">
                <a:latin typeface="Arial"/>
                <a:cs typeface="Arial"/>
              </a:rPr>
              <a:t>veri </a:t>
            </a:r>
            <a:r>
              <a:rPr sz="1400" spc="-80" dirty="0">
                <a:latin typeface="Arial"/>
                <a:cs typeface="Arial"/>
              </a:rPr>
              <a:t>nesnesi </a:t>
            </a:r>
            <a:r>
              <a:rPr sz="1400" spc="-50" dirty="0">
                <a:latin typeface="Arial"/>
                <a:cs typeface="Arial"/>
              </a:rPr>
              <a:t>varlıklarına </a:t>
            </a:r>
            <a:r>
              <a:rPr sz="1400" spc="-60" dirty="0">
                <a:latin typeface="Arial"/>
                <a:cs typeface="Arial"/>
              </a:rPr>
              <a:t>referansı: </a:t>
            </a:r>
            <a:r>
              <a:rPr sz="1400" spc="-65" dirty="0">
                <a:latin typeface="Arial"/>
                <a:cs typeface="Arial"/>
              </a:rPr>
              <a:t>Veri </a:t>
            </a:r>
            <a:r>
              <a:rPr sz="1400" spc="-80" dirty="0">
                <a:latin typeface="Arial"/>
                <a:cs typeface="Arial"/>
              </a:rPr>
              <a:t>nesnesi </a:t>
            </a:r>
            <a:r>
              <a:rPr sz="1400" spc="-60" dirty="0">
                <a:latin typeface="Arial"/>
                <a:cs typeface="Arial"/>
              </a:rPr>
              <a:t>varlığının </a:t>
            </a:r>
            <a:r>
              <a:rPr sz="1400" spc="-50" dirty="0">
                <a:latin typeface="Arial"/>
                <a:cs typeface="Arial"/>
              </a:rPr>
              <a:t>diğer </a:t>
            </a:r>
            <a:r>
              <a:rPr sz="1400" spc="-35" dirty="0">
                <a:latin typeface="Arial"/>
                <a:cs typeface="Arial"/>
              </a:rPr>
              <a:t>veri  </a:t>
            </a:r>
            <a:r>
              <a:rPr sz="1400" spc="-50" dirty="0">
                <a:latin typeface="Arial"/>
                <a:cs typeface="Arial"/>
              </a:rPr>
              <a:t>nesneleri </a:t>
            </a:r>
            <a:r>
              <a:rPr sz="1400" spc="-25" dirty="0">
                <a:latin typeface="Arial"/>
                <a:cs typeface="Arial"/>
              </a:rPr>
              <a:t>ile </a:t>
            </a:r>
            <a:r>
              <a:rPr sz="1400" spc="-45" dirty="0">
                <a:latin typeface="Arial"/>
                <a:cs typeface="Arial"/>
              </a:rPr>
              <a:t>olan </a:t>
            </a:r>
            <a:r>
              <a:rPr sz="1400" spc="-40" dirty="0">
                <a:latin typeface="Arial"/>
                <a:cs typeface="Arial"/>
              </a:rPr>
              <a:t>ilişkisinin </a:t>
            </a:r>
            <a:r>
              <a:rPr sz="1400" spc="-25" dirty="0">
                <a:latin typeface="Arial"/>
                <a:cs typeface="Arial"/>
              </a:rPr>
              <a:t>belirtilmesi </a:t>
            </a:r>
            <a:r>
              <a:rPr sz="1400" spc="-75" dirty="0">
                <a:latin typeface="Arial"/>
                <a:cs typeface="Arial"/>
              </a:rPr>
              <a:t>amacıyla </a:t>
            </a:r>
            <a:r>
              <a:rPr sz="1400" spc="-50" dirty="0">
                <a:latin typeface="Arial"/>
                <a:cs typeface="Arial"/>
              </a:rPr>
              <a:t>kullanılır. </a:t>
            </a:r>
            <a:r>
              <a:rPr sz="1400" spc="-110" dirty="0">
                <a:latin typeface="Arial"/>
                <a:cs typeface="Arial"/>
              </a:rPr>
              <a:t>Bu </a:t>
            </a:r>
            <a:r>
              <a:rPr sz="1400" spc="-75" dirty="0">
                <a:latin typeface="Arial"/>
                <a:cs typeface="Arial"/>
              </a:rPr>
              <a:t>amaçla </a:t>
            </a:r>
            <a:r>
              <a:rPr sz="1400" spc="-35" dirty="0">
                <a:latin typeface="Arial"/>
                <a:cs typeface="Arial"/>
              </a:rPr>
              <a:t>her </a:t>
            </a:r>
            <a:r>
              <a:rPr sz="1400" spc="-5" dirty="0">
                <a:latin typeface="Arial"/>
                <a:cs typeface="Arial"/>
              </a:rPr>
              <a:t>bir </a:t>
            </a:r>
            <a:r>
              <a:rPr sz="1400" spc="-35" dirty="0">
                <a:latin typeface="Arial"/>
                <a:cs typeface="Arial"/>
              </a:rPr>
              <a:t>veri </a:t>
            </a:r>
            <a:r>
              <a:rPr sz="1400" spc="-70" dirty="0">
                <a:latin typeface="Arial"/>
                <a:cs typeface="Arial"/>
              </a:rPr>
              <a:t>nesnesini </a:t>
            </a:r>
            <a:r>
              <a:rPr sz="1400" spc="-35" dirty="0">
                <a:latin typeface="Arial"/>
                <a:cs typeface="Arial"/>
              </a:rPr>
              <a:t>tek </a:t>
            </a:r>
            <a:r>
              <a:rPr sz="1400" spc="-55" dirty="0">
                <a:latin typeface="Arial"/>
                <a:cs typeface="Arial"/>
              </a:rPr>
              <a:t>olarak  </a:t>
            </a:r>
            <a:r>
              <a:rPr sz="1400" spc="-40" dirty="0">
                <a:latin typeface="Arial"/>
                <a:cs typeface="Arial"/>
              </a:rPr>
              <a:t>belirleyen </a:t>
            </a:r>
            <a:r>
              <a:rPr sz="1400" spc="-5" dirty="0">
                <a:latin typeface="Arial"/>
                <a:cs typeface="Arial"/>
              </a:rPr>
              <a:t>bir </a:t>
            </a:r>
            <a:r>
              <a:rPr sz="1400" spc="-30" dirty="0">
                <a:latin typeface="Arial"/>
                <a:cs typeface="Arial"/>
              </a:rPr>
              <a:t>belirteç </a:t>
            </a:r>
            <a:r>
              <a:rPr sz="1400" spc="-50" dirty="0">
                <a:latin typeface="Arial"/>
                <a:cs typeface="Arial"/>
              </a:rPr>
              <a:t>(anahtar) kullanılır. </a:t>
            </a:r>
            <a:r>
              <a:rPr sz="1400" spc="-170" dirty="0">
                <a:latin typeface="Arial"/>
                <a:cs typeface="Arial"/>
              </a:rPr>
              <a:t>Söz </a:t>
            </a:r>
            <a:r>
              <a:rPr sz="1400" spc="-75" dirty="0">
                <a:latin typeface="Arial"/>
                <a:cs typeface="Arial"/>
              </a:rPr>
              <a:t>konusu </a:t>
            </a:r>
            <a:r>
              <a:rPr sz="1400" spc="-30" dirty="0">
                <a:latin typeface="Arial"/>
                <a:cs typeface="Arial"/>
              </a:rPr>
              <a:t>belirteç </a:t>
            </a:r>
            <a:r>
              <a:rPr sz="1400" spc="-35" dirty="0">
                <a:latin typeface="Arial"/>
                <a:cs typeface="Arial"/>
              </a:rPr>
              <a:t>veri </a:t>
            </a:r>
            <a:r>
              <a:rPr sz="1400" spc="-80" dirty="0">
                <a:latin typeface="Arial"/>
                <a:cs typeface="Arial"/>
              </a:rPr>
              <a:t>nesnesi </a:t>
            </a:r>
            <a:r>
              <a:rPr sz="1400" spc="-60" dirty="0">
                <a:latin typeface="Arial"/>
                <a:cs typeface="Arial"/>
              </a:rPr>
              <a:t>varlığının </a:t>
            </a:r>
            <a:r>
              <a:rPr sz="1400" spc="-75" dirty="0">
                <a:latin typeface="Arial"/>
                <a:cs typeface="Arial"/>
              </a:rPr>
              <a:t>ad </a:t>
            </a:r>
            <a:r>
              <a:rPr sz="1400" spc="-40" dirty="0">
                <a:latin typeface="Arial"/>
                <a:cs typeface="Arial"/>
              </a:rPr>
              <a:t>özellikleri  </a:t>
            </a:r>
            <a:r>
              <a:rPr sz="1400" spc="-80" dirty="0">
                <a:latin typeface="Arial"/>
                <a:cs typeface="Arial"/>
              </a:rPr>
              <a:t>arasında </a:t>
            </a:r>
            <a:r>
              <a:rPr sz="1400" spc="-50" dirty="0">
                <a:latin typeface="Arial"/>
                <a:cs typeface="Arial"/>
              </a:rPr>
              <a:t>yer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alır.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A70A6-318F-480A-B3C2-CACB2109C8B2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Veri </a:t>
            </a:r>
            <a:r>
              <a:rPr spc="-210" dirty="0"/>
              <a:t>Modelleme </a:t>
            </a:r>
            <a:r>
              <a:rPr spc="-919" dirty="0"/>
              <a:t>ER</a:t>
            </a:r>
            <a:r>
              <a:rPr spc="-894" dirty="0"/>
              <a:t> </a:t>
            </a:r>
            <a:r>
              <a:rPr spc="-310" dirty="0"/>
              <a:t>diyagramı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69</a:t>
            </a:fld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1074419" y="2082800"/>
            <a:ext cx="7023100" cy="3995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A0BB7F8-A836-4533-93C5-FED56FABADD4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35" dirty="0"/>
              <a:t>Donanım</a:t>
            </a:r>
            <a:r>
              <a:rPr spc="-360" dirty="0"/>
              <a:t> </a:t>
            </a:r>
            <a:r>
              <a:rPr spc="-375" dirty="0"/>
              <a:t>Kaynakları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472045" cy="369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10" dirty="0">
                <a:latin typeface="Arial"/>
                <a:cs typeface="Arial"/>
              </a:rPr>
              <a:t>Günümüzde </a:t>
            </a:r>
            <a:r>
              <a:rPr sz="1800" spc="-75" dirty="0">
                <a:latin typeface="Arial"/>
                <a:cs typeface="Arial"/>
              </a:rPr>
              <a:t>giderek </a:t>
            </a:r>
            <a:r>
              <a:rPr sz="1800" spc="-114" dirty="0">
                <a:latin typeface="Arial"/>
                <a:cs typeface="Arial"/>
              </a:rPr>
              <a:t>açık </a:t>
            </a:r>
            <a:r>
              <a:rPr sz="1800" spc="-85" dirty="0">
                <a:latin typeface="Arial"/>
                <a:cs typeface="Arial"/>
              </a:rPr>
              <a:t>sistem </a:t>
            </a:r>
            <a:r>
              <a:rPr sz="1800" spc="-60" dirty="0">
                <a:latin typeface="Arial"/>
                <a:cs typeface="Arial"/>
              </a:rPr>
              <a:t>mimarisine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dönüşmektedir.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5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00" dirty="0">
                <a:latin typeface="Arial"/>
                <a:cs typeface="Arial"/>
              </a:rPr>
              <a:t>Donanım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Kaynakları: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110" dirty="0">
                <a:solidFill>
                  <a:srgbClr val="373086"/>
                </a:solidFill>
                <a:latin typeface="Arial"/>
                <a:cs typeface="Arial"/>
              </a:rPr>
              <a:t>Ana</a:t>
            </a:r>
            <a:r>
              <a:rPr sz="1600" spc="-9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373086"/>
                </a:solidFill>
                <a:latin typeface="Arial"/>
                <a:cs typeface="Arial"/>
              </a:rPr>
              <a:t>Bilgisayarlar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90" dirty="0">
                <a:solidFill>
                  <a:srgbClr val="373086"/>
                </a:solidFill>
                <a:latin typeface="Arial"/>
                <a:cs typeface="Arial"/>
              </a:rPr>
              <a:t>Sunucular </a:t>
            </a:r>
            <a:r>
              <a:rPr sz="1600" spc="-80" dirty="0">
                <a:solidFill>
                  <a:srgbClr val="373086"/>
                </a:solidFill>
                <a:latin typeface="Arial"/>
                <a:cs typeface="Arial"/>
              </a:rPr>
              <a:t>(Web, </a:t>
            </a:r>
            <a:r>
              <a:rPr sz="1600" spc="-95" dirty="0">
                <a:solidFill>
                  <a:srgbClr val="373086"/>
                </a:solidFill>
                <a:latin typeface="Arial"/>
                <a:cs typeface="Arial"/>
              </a:rPr>
              <a:t>E-posta, </a:t>
            </a:r>
            <a:r>
              <a:rPr sz="1600" spc="-80" dirty="0">
                <a:solidFill>
                  <a:srgbClr val="373086"/>
                </a:solidFill>
                <a:latin typeface="Arial"/>
                <a:cs typeface="Arial"/>
              </a:rPr>
              <a:t>Veri</a:t>
            </a:r>
            <a:r>
              <a:rPr sz="1600" spc="-50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373086"/>
                </a:solidFill>
                <a:latin typeface="Arial"/>
                <a:cs typeface="Arial"/>
              </a:rPr>
              <a:t>Tabanı)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90" dirty="0">
                <a:solidFill>
                  <a:srgbClr val="373086"/>
                </a:solidFill>
                <a:latin typeface="Arial"/>
                <a:cs typeface="Arial"/>
              </a:rPr>
              <a:t>Kullanıcı </a:t>
            </a:r>
            <a:r>
              <a:rPr sz="1600" spc="-75" dirty="0">
                <a:solidFill>
                  <a:srgbClr val="373086"/>
                </a:solidFill>
                <a:latin typeface="Arial"/>
                <a:cs typeface="Arial"/>
              </a:rPr>
              <a:t>Bilgisayarları</a:t>
            </a:r>
            <a:r>
              <a:rPr sz="1600" spc="-95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600" spc="-165" dirty="0">
                <a:solidFill>
                  <a:srgbClr val="373086"/>
                </a:solidFill>
                <a:latin typeface="Arial"/>
                <a:cs typeface="Arial"/>
              </a:rPr>
              <a:t>(PC)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120" dirty="0">
                <a:solidFill>
                  <a:srgbClr val="373086"/>
                </a:solidFill>
                <a:latin typeface="Arial"/>
                <a:cs typeface="Arial"/>
              </a:rPr>
              <a:t>Yerel </a:t>
            </a:r>
            <a:r>
              <a:rPr sz="1600" spc="-85" dirty="0">
                <a:solidFill>
                  <a:srgbClr val="373086"/>
                </a:solidFill>
                <a:latin typeface="Arial"/>
                <a:cs typeface="Arial"/>
              </a:rPr>
              <a:t>Alan </a:t>
            </a:r>
            <a:r>
              <a:rPr sz="1600" spc="-125" dirty="0">
                <a:solidFill>
                  <a:srgbClr val="373086"/>
                </a:solidFill>
                <a:latin typeface="Arial"/>
                <a:cs typeface="Arial"/>
              </a:rPr>
              <a:t>Ağı </a:t>
            </a:r>
            <a:r>
              <a:rPr sz="1600" spc="-120" dirty="0">
                <a:solidFill>
                  <a:srgbClr val="373086"/>
                </a:solidFill>
                <a:latin typeface="Arial"/>
                <a:cs typeface="Arial"/>
              </a:rPr>
              <a:t>(LAN) </a:t>
            </a:r>
            <a:r>
              <a:rPr sz="1600" spc="-20" dirty="0">
                <a:solidFill>
                  <a:srgbClr val="373086"/>
                </a:solidFill>
                <a:latin typeface="Arial"/>
                <a:cs typeface="Arial"/>
              </a:rPr>
              <a:t>Alt</a:t>
            </a:r>
            <a:r>
              <a:rPr sz="1600" spc="30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600" spc="-155" dirty="0">
                <a:solidFill>
                  <a:srgbClr val="373086"/>
                </a:solidFill>
                <a:latin typeface="Arial"/>
                <a:cs typeface="Arial"/>
              </a:rPr>
              <a:t>Yapısı</a:t>
            </a:r>
            <a:endParaRPr sz="16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40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600" spc="-114" dirty="0">
                <a:solidFill>
                  <a:srgbClr val="373086"/>
                </a:solidFill>
                <a:latin typeface="Arial"/>
                <a:cs typeface="Arial"/>
              </a:rPr>
              <a:t>Geniş </a:t>
            </a:r>
            <a:r>
              <a:rPr sz="1600" spc="-85" dirty="0">
                <a:solidFill>
                  <a:srgbClr val="373086"/>
                </a:solidFill>
                <a:latin typeface="Arial"/>
                <a:cs typeface="Arial"/>
              </a:rPr>
              <a:t>Alan </a:t>
            </a:r>
            <a:r>
              <a:rPr sz="1600" spc="-125" dirty="0">
                <a:solidFill>
                  <a:srgbClr val="373086"/>
                </a:solidFill>
                <a:latin typeface="Arial"/>
                <a:cs typeface="Arial"/>
              </a:rPr>
              <a:t>Ağı </a:t>
            </a:r>
            <a:r>
              <a:rPr sz="1600" spc="-110" dirty="0">
                <a:solidFill>
                  <a:srgbClr val="373086"/>
                </a:solidFill>
                <a:latin typeface="Arial"/>
                <a:cs typeface="Arial"/>
              </a:rPr>
              <a:t>(WAN) </a:t>
            </a:r>
            <a:r>
              <a:rPr sz="1600" spc="-20" dirty="0">
                <a:solidFill>
                  <a:srgbClr val="373086"/>
                </a:solidFill>
                <a:latin typeface="Arial"/>
                <a:cs typeface="Arial"/>
              </a:rPr>
              <a:t>Alt</a:t>
            </a:r>
            <a:r>
              <a:rPr sz="1600" spc="50" dirty="0">
                <a:solidFill>
                  <a:srgbClr val="373086"/>
                </a:solidFill>
                <a:latin typeface="Arial"/>
                <a:cs typeface="Arial"/>
              </a:rPr>
              <a:t> </a:t>
            </a:r>
            <a:r>
              <a:rPr sz="1600" spc="-155" dirty="0">
                <a:solidFill>
                  <a:srgbClr val="373086"/>
                </a:solidFill>
                <a:latin typeface="Arial"/>
                <a:cs typeface="Arial"/>
              </a:rPr>
              <a:t>Yapısı</a:t>
            </a:r>
            <a:endParaRPr sz="16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6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30" dirty="0">
                <a:latin typeface="Arial"/>
                <a:cs typeface="Arial"/>
              </a:rPr>
              <a:t>Yazılımın </a:t>
            </a:r>
            <a:r>
              <a:rPr sz="1800" spc="-55" dirty="0">
                <a:latin typeface="Arial"/>
                <a:cs typeface="Arial"/>
              </a:rPr>
              <a:t>geliştirileceği </a:t>
            </a:r>
            <a:r>
              <a:rPr sz="1800" spc="-40" dirty="0">
                <a:latin typeface="Arial"/>
                <a:cs typeface="Arial"/>
              </a:rPr>
              <a:t>ortam, </a:t>
            </a:r>
            <a:r>
              <a:rPr sz="1800" spc="-105" dirty="0">
                <a:latin typeface="Arial"/>
                <a:cs typeface="Arial"/>
              </a:rPr>
              <a:t>gerçek </a:t>
            </a:r>
            <a:r>
              <a:rPr sz="1800" spc="-65" dirty="0">
                <a:latin typeface="Arial"/>
                <a:cs typeface="Arial"/>
              </a:rPr>
              <a:t>kullanım </a:t>
            </a:r>
            <a:r>
              <a:rPr sz="1800" spc="-45" dirty="0">
                <a:latin typeface="Arial"/>
                <a:cs typeface="Arial"/>
              </a:rPr>
              <a:t>ortamı </a:t>
            </a:r>
            <a:r>
              <a:rPr sz="1800" spc="-105" dirty="0">
                <a:latin typeface="Arial"/>
                <a:cs typeface="Arial"/>
              </a:rPr>
              <a:t>dışında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olmalıdır.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5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80" dirty="0">
                <a:latin typeface="Arial"/>
                <a:cs typeface="Arial"/>
              </a:rPr>
              <a:t>Öte </a:t>
            </a:r>
            <a:r>
              <a:rPr sz="1800" spc="-90" dirty="0">
                <a:latin typeface="Arial"/>
                <a:cs typeface="Arial"/>
              </a:rPr>
              <a:t>yandan, </a:t>
            </a:r>
            <a:r>
              <a:rPr sz="1800" spc="-55" dirty="0">
                <a:latin typeface="Arial"/>
                <a:cs typeface="Arial"/>
              </a:rPr>
              <a:t>geliştirme </a:t>
            </a:r>
            <a:r>
              <a:rPr sz="1800" spc="-105" dirty="0">
                <a:latin typeface="Arial"/>
                <a:cs typeface="Arial"/>
              </a:rPr>
              <a:t>ve </a:t>
            </a:r>
            <a:r>
              <a:rPr sz="1800" spc="-95" dirty="0">
                <a:latin typeface="Arial"/>
                <a:cs typeface="Arial"/>
              </a:rPr>
              <a:t>uygulama </a:t>
            </a:r>
            <a:r>
              <a:rPr sz="1800" spc="-50" dirty="0">
                <a:latin typeface="Arial"/>
                <a:cs typeface="Arial"/>
              </a:rPr>
              <a:t>ortamlarının </a:t>
            </a:r>
            <a:r>
              <a:rPr sz="1800" spc="-105" dirty="0">
                <a:latin typeface="Arial"/>
                <a:cs typeface="Arial"/>
              </a:rPr>
              <a:t>aynı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konfigürasyonda</a:t>
            </a:r>
            <a:endParaRPr sz="1800">
              <a:latin typeface="Arial"/>
              <a:cs typeface="Arial"/>
            </a:endParaRPr>
          </a:p>
          <a:p>
            <a:pPr marL="269240" marR="5080">
              <a:lnSpc>
                <a:spcPct val="100000"/>
              </a:lnSpc>
              <a:spcBef>
                <a:spcPts val="5"/>
              </a:spcBef>
            </a:pPr>
            <a:r>
              <a:rPr sz="1800" spc="-60" dirty="0">
                <a:latin typeface="Arial"/>
                <a:cs typeface="Arial"/>
              </a:rPr>
              <a:t>olmaları, </a:t>
            </a:r>
            <a:r>
              <a:rPr sz="1800" spc="-30" dirty="0">
                <a:latin typeface="Arial"/>
                <a:cs typeface="Arial"/>
              </a:rPr>
              <a:t>ileride </a:t>
            </a:r>
            <a:r>
              <a:rPr sz="1800" spc="-50" dirty="0">
                <a:latin typeface="Arial"/>
                <a:cs typeface="Arial"/>
              </a:rPr>
              <a:t>kurulum </a:t>
            </a:r>
            <a:r>
              <a:rPr sz="1800" spc="-114" dirty="0">
                <a:latin typeface="Arial"/>
                <a:cs typeface="Arial"/>
              </a:rPr>
              <a:t>sırasında </a:t>
            </a:r>
            <a:r>
              <a:rPr sz="1800" spc="-70" dirty="0">
                <a:latin typeface="Arial"/>
                <a:cs typeface="Arial"/>
              </a:rPr>
              <a:t>ortaya </a:t>
            </a:r>
            <a:r>
              <a:rPr sz="1800" spc="-90" dirty="0">
                <a:latin typeface="Arial"/>
                <a:cs typeface="Arial"/>
              </a:rPr>
              <a:t>çıkabilecek </a:t>
            </a:r>
            <a:r>
              <a:rPr sz="1800" spc="-95" dirty="0">
                <a:latin typeface="Arial"/>
                <a:cs typeface="Arial"/>
              </a:rPr>
              <a:t>taşıma </a:t>
            </a:r>
            <a:r>
              <a:rPr sz="1800" spc="-70" dirty="0">
                <a:latin typeface="Arial"/>
                <a:cs typeface="Arial"/>
              </a:rPr>
              <a:t>sorunlarını </a:t>
            </a:r>
            <a:r>
              <a:rPr sz="1800" spc="-75" dirty="0">
                <a:latin typeface="Arial"/>
                <a:cs typeface="Arial"/>
              </a:rPr>
              <a:t>büyük  </a:t>
            </a:r>
            <a:r>
              <a:rPr sz="1800" spc="-70" dirty="0">
                <a:latin typeface="Arial"/>
                <a:cs typeface="Arial"/>
              </a:rPr>
              <a:t>ölçüde </a:t>
            </a:r>
            <a:r>
              <a:rPr sz="1800" spc="-65" dirty="0">
                <a:latin typeface="Arial"/>
                <a:cs typeface="Arial"/>
              </a:rPr>
              <a:t>giderecektir.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0B61-9316-4AB0-8C9F-589FBFC9BD35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29197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305" dirty="0"/>
              <a:t>Veri</a:t>
            </a:r>
            <a:r>
              <a:rPr u="none" spc="-360" dirty="0"/>
              <a:t> </a:t>
            </a:r>
            <a:r>
              <a:rPr u="none" spc="-425" dirty="0"/>
              <a:t>Sözlüğü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70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639127" y="1792287"/>
            <a:ext cx="7693659" cy="219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245">
              <a:lnSpc>
                <a:spcPts val="1830"/>
              </a:lnSpc>
              <a:spcBef>
                <a:spcPts val="100"/>
              </a:spcBef>
              <a:buClr>
                <a:srgbClr val="1CACE3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1800" spc="-125" dirty="0">
                <a:solidFill>
                  <a:srgbClr val="404040"/>
                </a:solidFill>
                <a:latin typeface="Arial"/>
                <a:cs typeface="Arial"/>
              </a:rPr>
              <a:t>Nesne 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İlişki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şemalarında 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belirtilen </a:t>
            </a:r>
            <a:r>
              <a:rPr sz="1800" spc="-110" dirty="0">
                <a:solidFill>
                  <a:srgbClr val="404040"/>
                </a:solidFill>
                <a:latin typeface="Arial"/>
                <a:cs typeface="Arial"/>
              </a:rPr>
              <a:t>nesne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özelliklerinin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ayrıntılı tanımları</a:t>
            </a:r>
            <a:r>
              <a:rPr sz="1800" spc="-2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Veri</a:t>
            </a:r>
            <a:endParaRPr sz="1800">
              <a:latin typeface="Arial"/>
              <a:cs typeface="Arial"/>
            </a:endParaRPr>
          </a:p>
          <a:p>
            <a:pPr marL="103505">
              <a:lnSpc>
                <a:spcPts val="1710"/>
              </a:lnSpc>
            </a:pPr>
            <a:r>
              <a:rPr sz="1800" spc="-120" dirty="0">
                <a:solidFill>
                  <a:srgbClr val="404040"/>
                </a:solidFill>
                <a:latin typeface="Arial"/>
                <a:cs typeface="Arial"/>
              </a:rPr>
              <a:t>Sözlüğünde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yer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alır. </a:t>
            </a:r>
            <a:r>
              <a:rPr sz="1800" spc="-220" dirty="0">
                <a:solidFill>
                  <a:srgbClr val="404040"/>
                </a:solidFill>
                <a:latin typeface="Arial"/>
                <a:cs typeface="Arial"/>
              </a:rPr>
              <a:t>Söz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konusu 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ayrıntılı 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tanımlar </a:t>
            </a:r>
            <a:r>
              <a:rPr sz="1800" spc="-90" dirty="0">
                <a:solidFill>
                  <a:srgbClr val="404040"/>
                </a:solidFill>
                <a:latin typeface="Arial"/>
                <a:cs typeface="Arial"/>
              </a:rPr>
              <a:t>genel</a:t>
            </a:r>
            <a:r>
              <a:rPr sz="1800" spc="-2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olarak:</a:t>
            </a:r>
            <a:endParaRPr sz="1800">
              <a:latin typeface="Arial"/>
              <a:cs typeface="Arial"/>
            </a:endParaRPr>
          </a:p>
          <a:p>
            <a:pPr marL="396240" lvl="1" indent="-182880">
              <a:lnSpc>
                <a:spcPts val="202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800" spc="-85" dirty="0">
                <a:solidFill>
                  <a:srgbClr val="001F5F"/>
                </a:solidFill>
                <a:latin typeface="Arial"/>
                <a:cs typeface="Arial"/>
              </a:rPr>
              <a:t>Veri</a:t>
            </a:r>
            <a:r>
              <a:rPr sz="1800" spc="-105" dirty="0">
                <a:solidFill>
                  <a:srgbClr val="001F5F"/>
                </a:solidFill>
                <a:latin typeface="Arial"/>
                <a:cs typeface="Arial"/>
              </a:rPr>
              <a:t> Adı</a:t>
            </a:r>
            <a:endParaRPr sz="1800">
              <a:latin typeface="Arial"/>
              <a:cs typeface="Arial"/>
            </a:endParaRPr>
          </a:p>
          <a:p>
            <a:pPr marL="396240" lvl="1" indent="-182880">
              <a:lnSpc>
                <a:spcPts val="21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800" spc="-85" dirty="0">
                <a:solidFill>
                  <a:srgbClr val="001F5F"/>
                </a:solidFill>
                <a:latin typeface="Arial"/>
                <a:cs typeface="Arial"/>
              </a:rPr>
              <a:t>Veri </a:t>
            </a:r>
            <a:r>
              <a:rPr sz="1800" spc="-145" dirty="0">
                <a:solidFill>
                  <a:srgbClr val="001F5F"/>
                </a:solidFill>
                <a:latin typeface="Arial"/>
                <a:cs typeface="Arial"/>
              </a:rPr>
              <a:t>Eş-adı </a:t>
            </a:r>
            <a:r>
              <a:rPr sz="1800" spc="-100" dirty="0">
                <a:solidFill>
                  <a:srgbClr val="001F5F"/>
                </a:solidFill>
                <a:latin typeface="Arial"/>
                <a:cs typeface="Arial"/>
              </a:rPr>
              <a:t>(Aynı </a:t>
            </a:r>
            <a:r>
              <a:rPr sz="1800" spc="-45" dirty="0">
                <a:solidFill>
                  <a:srgbClr val="001F5F"/>
                </a:solidFill>
                <a:latin typeface="Arial"/>
                <a:cs typeface="Arial"/>
              </a:rPr>
              <a:t>veri için </a:t>
            </a:r>
            <a:r>
              <a:rPr sz="1800" spc="-65" dirty="0">
                <a:solidFill>
                  <a:srgbClr val="001F5F"/>
                </a:solidFill>
                <a:latin typeface="Arial"/>
                <a:cs typeface="Arial"/>
              </a:rPr>
              <a:t>kullanılan diğer</a:t>
            </a:r>
            <a:r>
              <a:rPr sz="1800" spc="-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001F5F"/>
                </a:solidFill>
                <a:latin typeface="Arial"/>
                <a:cs typeface="Arial"/>
              </a:rPr>
              <a:t>ad)</a:t>
            </a:r>
            <a:endParaRPr sz="1800">
              <a:latin typeface="Arial"/>
              <a:cs typeface="Arial"/>
            </a:endParaRPr>
          </a:p>
          <a:p>
            <a:pPr marL="396240" lvl="1" indent="-182880">
              <a:lnSpc>
                <a:spcPts val="21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800" spc="-70" dirty="0">
                <a:solidFill>
                  <a:srgbClr val="001F5F"/>
                </a:solidFill>
                <a:latin typeface="Arial"/>
                <a:cs typeface="Arial"/>
              </a:rPr>
              <a:t>Nerede/nasıl</a:t>
            </a:r>
            <a:r>
              <a:rPr sz="1800" spc="-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001F5F"/>
                </a:solidFill>
                <a:latin typeface="Arial"/>
                <a:cs typeface="Arial"/>
              </a:rPr>
              <a:t>kullanıldığı</a:t>
            </a:r>
            <a:endParaRPr sz="1800">
              <a:latin typeface="Arial"/>
              <a:cs typeface="Arial"/>
            </a:endParaRPr>
          </a:p>
          <a:p>
            <a:pPr marL="396240" lvl="1" indent="-182880">
              <a:lnSpc>
                <a:spcPts val="2110"/>
              </a:lnSpc>
              <a:buClr>
                <a:srgbClr val="1CACE3"/>
              </a:buClr>
              <a:buChar char="◦"/>
              <a:tabLst>
                <a:tab pos="396240" algn="l"/>
              </a:tabLst>
            </a:pPr>
            <a:r>
              <a:rPr sz="1800" spc="-60" dirty="0">
                <a:solidFill>
                  <a:srgbClr val="001F5F"/>
                </a:solidFill>
                <a:latin typeface="Arial"/>
                <a:cs typeface="Arial"/>
              </a:rPr>
              <a:t>İçerik</a:t>
            </a:r>
            <a:r>
              <a:rPr sz="1800" spc="-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001F5F"/>
                </a:solidFill>
                <a:latin typeface="Arial"/>
                <a:cs typeface="Arial"/>
              </a:rPr>
              <a:t>tanımı</a:t>
            </a:r>
            <a:endParaRPr sz="1800">
              <a:latin typeface="Arial"/>
              <a:cs typeface="Arial"/>
            </a:endParaRPr>
          </a:p>
          <a:p>
            <a:pPr marL="355600" marR="5080">
              <a:lnSpc>
                <a:spcPct val="70400"/>
              </a:lnSpc>
              <a:spcBef>
                <a:spcPts val="610"/>
              </a:spcBef>
            </a:pP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türünde 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bilgileri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içerir. </a:t>
            </a:r>
            <a:r>
              <a:rPr sz="1800" spc="-85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nesnelerinin </a:t>
            </a:r>
            <a:r>
              <a:rPr sz="1800" spc="-110" dirty="0">
                <a:solidFill>
                  <a:srgbClr val="404040"/>
                </a:solidFill>
                <a:latin typeface="Arial"/>
                <a:cs typeface="Arial"/>
              </a:rPr>
              <a:t>sırasının 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tanımlanması, 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birden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çok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veri 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nesnesi arasından seçim ve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nesnelerinin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yinelemeli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gruplamaları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için </a:t>
            </a:r>
            <a:r>
              <a:rPr sz="1800" spc="-100" dirty="0">
                <a:solidFill>
                  <a:srgbClr val="404040"/>
                </a:solidFill>
                <a:latin typeface="Arial"/>
                <a:cs typeface="Arial"/>
              </a:rPr>
              <a:t>özel  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gösterim 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biçimleri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kullanılarak </a:t>
            </a:r>
            <a:r>
              <a:rPr sz="1800" spc="-105" dirty="0">
                <a:solidFill>
                  <a:srgbClr val="404040"/>
                </a:solidFill>
                <a:latin typeface="Arial"/>
                <a:cs typeface="Arial"/>
              </a:rPr>
              <a:t>karmaşık 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nesneleri</a:t>
            </a:r>
            <a:r>
              <a:rPr sz="1800" spc="-1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404040"/>
                </a:solidFill>
                <a:latin typeface="Arial"/>
                <a:cs typeface="Arial"/>
              </a:rPr>
              <a:t>tanımlanır.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1304" y="4180086"/>
            <a:ext cx="6168669" cy="207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1699-C90E-4235-B352-1A708DD60BD1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1042034"/>
            <a:ext cx="69742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-265" dirty="0"/>
              <a:t>Süreç/İşlem </a:t>
            </a:r>
            <a:r>
              <a:rPr sz="4000" u="none" spc="-190" dirty="0"/>
              <a:t>Modelleme </a:t>
            </a:r>
            <a:r>
              <a:rPr sz="4000" u="none" spc="-240" dirty="0"/>
              <a:t>Yöntemleri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71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810577" y="1871979"/>
            <a:ext cx="7493000" cy="169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5" dirty="0">
                <a:latin typeface="Arial"/>
                <a:cs typeface="Arial"/>
              </a:rPr>
              <a:t>Geliştirilecek </a:t>
            </a:r>
            <a:r>
              <a:rPr sz="2000" dirty="0">
                <a:latin typeface="Arial"/>
                <a:cs typeface="Arial"/>
              </a:rPr>
              <a:t>sistemin süreç </a:t>
            </a:r>
            <a:r>
              <a:rPr sz="2000" spc="-10" dirty="0">
                <a:latin typeface="Arial"/>
                <a:cs typeface="Arial"/>
              </a:rPr>
              <a:t>ya </a:t>
            </a:r>
            <a:r>
              <a:rPr sz="2000" dirty="0">
                <a:latin typeface="Arial"/>
                <a:cs typeface="Arial"/>
              </a:rPr>
              <a:t>da </a:t>
            </a:r>
            <a:r>
              <a:rPr sz="2000" spc="-5" dirty="0">
                <a:latin typeface="Arial"/>
                <a:cs typeface="Arial"/>
              </a:rPr>
              <a:t>işlemlerini </a:t>
            </a:r>
            <a:r>
              <a:rPr sz="2000" spc="-10" dirty="0">
                <a:latin typeface="Arial"/>
                <a:cs typeface="Arial"/>
              </a:rPr>
              <a:t>ve </a:t>
            </a:r>
            <a:r>
              <a:rPr sz="2000" dirty="0">
                <a:latin typeface="Arial"/>
                <a:cs typeface="Arial"/>
              </a:rPr>
              <a:t>bu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süreçler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arasındaki </a:t>
            </a:r>
            <a:r>
              <a:rPr sz="2000" spc="-10" dirty="0">
                <a:latin typeface="Arial"/>
                <a:cs typeface="Arial"/>
              </a:rPr>
              <a:t>ilişkileri </a:t>
            </a:r>
            <a:r>
              <a:rPr sz="2000" dirty="0">
                <a:latin typeface="Arial"/>
                <a:cs typeface="Arial"/>
              </a:rPr>
              <a:t>tanımlamak </a:t>
            </a:r>
            <a:r>
              <a:rPr sz="2000" spc="-5" dirty="0">
                <a:latin typeface="Arial"/>
                <a:cs typeface="Arial"/>
              </a:rPr>
              <a:t>amacıyla kullanılan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yöntemlerdir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579120" lvl="1" indent="-182880">
              <a:lnSpc>
                <a:spcPct val="100000"/>
              </a:lnSpc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sz="1800" spc="-30" dirty="0">
                <a:latin typeface="Arial"/>
                <a:cs typeface="Arial"/>
              </a:rPr>
              <a:t>Veri </a:t>
            </a:r>
            <a:r>
              <a:rPr sz="1800" spc="-5" dirty="0">
                <a:latin typeface="Arial"/>
                <a:cs typeface="Arial"/>
              </a:rPr>
              <a:t>Akış </a:t>
            </a:r>
            <a:r>
              <a:rPr sz="1800" spc="-10" dirty="0">
                <a:latin typeface="Arial"/>
                <a:cs typeface="Arial"/>
              </a:rPr>
              <a:t>Diyagramları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(DFD)</a:t>
            </a:r>
            <a:endParaRPr sz="1800">
              <a:latin typeface="Arial"/>
              <a:cs typeface="Arial"/>
            </a:endParaRPr>
          </a:p>
          <a:p>
            <a:pPr marL="579120" lvl="1" indent="-182880">
              <a:lnSpc>
                <a:spcPct val="100000"/>
              </a:lnSpc>
              <a:spcBef>
                <a:spcPts val="130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sz="1800" dirty="0">
                <a:latin typeface="Arial"/>
                <a:cs typeface="Arial"/>
              </a:rPr>
              <a:t>Süreç </a:t>
            </a:r>
            <a:r>
              <a:rPr sz="1800" spc="-25" dirty="0">
                <a:latin typeface="Arial"/>
                <a:cs typeface="Arial"/>
              </a:rPr>
              <a:t>Tanımlama </a:t>
            </a:r>
            <a:r>
              <a:rPr sz="1800" spc="-5" dirty="0">
                <a:latin typeface="Arial"/>
                <a:cs typeface="Arial"/>
              </a:rPr>
              <a:t>Dili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(PDL)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1054" y="4016347"/>
            <a:ext cx="2990850" cy="192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BCEF-FDBE-4BA8-ACE2-BD3E18CD6E4E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Veri </a:t>
            </a:r>
            <a:r>
              <a:rPr spc="-450" dirty="0"/>
              <a:t>Akış</a:t>
            </a:r>
            <a:r>
              <a:rPr spc="-375" dirty="0"/>
              <a:t> </a:t>
            </a:r>
            <a:r>
              <a:rPr spc="-355" dirty="0"/>
              <a:t>Diyagramı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54189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343535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0" dirty="0">
                <a:latin typeface="Arial"/>
                <a:cs typeface="Arial"/>
              </a:rPr>
              <a:t>VAD </a:t>
            </a:r>
            <a:r>
              <a:rPr sz="1800" spc="-5" dirty="0">
                <a:latin typeface="Arial"/>
                <a:cs typeface="Arial"/>
              </a:rPr>
              <a:t>kullanılarak, geliştirilecek </a:t>
            </a:r>
            <a:r>
              <a:rPr sz="1800" dirty="0">
                <a:latin typeface="Arial"/>
                <a:cs typeface="Arial"/>
              </a:rPr>
              <a:t>sistemin </a:t>
            </a:r>
            <a:r>
              <a:rPr sz="1800" spc="-5" dirty="0">
                <a:latin typeface="Arial"/>
                <a:cs typeface="Arial"/>
              </a:rPr>
              <a:t>mantıksal modeli, </a:t>
            </a:r>
            <a:r>
              <a:rPr sz="1800" spc="-20" dirty="0">
                <a:solidFill>
                  <a:srgbClr val="C00000"/>
                </a:solidFill>
                <a:latin typeface="Arial"/>
                <a:cs typeface="Arial"/>
              </a:rPr>
              <a:t>'Yukarıdan  </a:t>
            </a:r>
            <a:r>
              <a:rPr sz="1800" spc="-10" dirty="0">
                <a:solidFill>
                  <a:srgbClr val="C00000"/>
                </a:solidFill>
                <a:latin typeface="Arial"/>
                <a:cs typeface="Arial"/>
              </a:rPr>
              <a:t>Aşağıya</a:t>
            </a:r>
            <a:r>
              <a:rPr sz="1800" spc="-10" dirty="0">
                <a:latin typeface="Arial"/>
                <a:cs typeface="Arial"/>
              </a:rPr>
              <a:t>' </a:t>
            </a:r>
            <a:r>
              <a:rPr sz="1800" spc="-5" dirty="0">
                <a:latin typeface="Arial"/>
                <a:cs typeface="Arial"/>
              </a:rPr>
              <a:t>bir </a:t>
            </a:r>
            <a:r>
              <a:rPr sz="1800" spc="-10" dirty="0">
                <a:latin typeface="Arial"/>
                <a:cs typeface="Arial"/>
              </a:rPr>
              <a:t>yaklaşımla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oluşturulur.</a:t>
            </a:r>
            <a:endParaRPr sz="1800">
              <a:latin typeface="Arial"/>
              <a:cs typeface="Arial"/>
            </a:endParaRPr>
          </a:p>
          <a:p>
            <a:pPr marL="269240" marR="774065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 </a:t>
            </a:r>
            <a:r>
              <a:rPr sz="1800" spc="-5" dirty="0">
                <a:latin typeface="Arial"/>
                <a:cs typeface="Arial"/>
              </a:rPr>
              <a:t>önce en genel </a:t>
            </a:r>
            <a:r>
              <a:rPr sz="1800" spc="-10" dirty="0">
                <a:latin typeface="Arial"/>
                <a:cs typeface="Arial"/>
              </a:rPr>
              <a:t>biçimiyle </a:t>
            </a:r>
            <a:r>
              <a:rPr sz="1800" spc="-5" dirty="0">
                <a:latin typeface="Arial"/>
                <a:cs typeface="Arial"/>
              </a:rPr>
              <a:t>ele </a:t>
            </a:r>
            <a:r>
              <a:rPr sz="1800" spc="-25" dirty="0">
                <a:latin typeface="Arial"/>
                <a:cs typeface="Arial"/>
              </a:rPr>
              <a:t>alınır, </a:t>
            </a:r>
            <a:r>
              <a:rPr sz="1800" spc="-15" dirty="0">
                <a:latin typeface="Arial"/>
                <a:cs typeface="Arial"/>
              </a:rPr>
              <a:t>yalnızca </a:t>
            </a:r>
            <a:r>
              <a:rPr sz="1800" spc="-5" dirty="0">
                <a:latin typeface="Arial"/>
                <a:cs typeface="Arial"/>
              </a:rPr>
              <a:t>dışsal ilişkileri  </a:t>
            </a:r>
            <a:r>
              <a:rPr sz="1800" spc="-15" dirty="0">
                <a:latin typeface="Arial"/>
                <a:cs typeface="Arial"/>
              </a:rPr>
              <a:t>incelenir.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Daha sonra, sistemin iç </a:t>
            </a:r>
            <a:r>
              <a:rPr sz="1800" spc="-10" dirty="0">
                <a:latin typeface="Arial"/>
                <a:cs typeface="Arial"/>
              </a:rPr>
              <a:t>yapısındaki </a:t>
            </a:r>
            <a:r>
              <a:rPr sz="1800" spc="-5" dirty="0">
                <a:latin typeface="Arial"/>
                <a:cs typeface="Arial"/>
              </a:rPr>
              <a:t>süreçler ve bu süreçler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arasındaki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ilişkiler belirlenen bir </a:t>
            </a:r>
            <a:r>
              <a:rPr sz="1800" spc="-15" dirty="0">
                <a:latin typeface="Arial"/>
                <a:cs typeface="Arial"/>
              </a:rPr>
              <a:t>ayrıntı düzeyine </a:t>
            </a:r>
            <a:r>
              <a:rPr sz="1800" dirty="0">
                <a:latin typeface="Arial"/>
                <a:cs typeface="Arial"/>
              </a:rPr>
              <a:t>kadar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modellenir.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30" dirty="0">
                <a:latin typeface="Arial"/>
                <a:cs typeface="Arial"/>
              </a:rPr>
              <a:t>Yapısal </a:t>
            </a:r>
            <a:r>
              <a:rPr sz="1800" dirty="0">
                <a:latin typeface="Arial"/>
                <a:cs typeface="Arial"/>
              </a:rPr>
              <a:t>sistem </a:t>
            </a:r>
            <a:r>
              <a:rPr sz="1800" spc="-5" dirty="0">
                <a:latin typeface="Arial"/>
                <a:cs typeface="Arial"/>
              </a:rPr>
              <a:t>geliştirme metodolojilerinde kullanılan </a:t>
            </a:r>
            <a:r>
              <a:rPr sz="1800" dirty="0">
                <a:latin typeface="Arial"/>
                <a:cs typeface="Arial"/>
              </a:rPr>
              <a:t>tek veri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modelleme </a:t>
            </a:r>
            <a:r>
              <a:rPr sz="1800" spc="-10" dirty="0">
                <a:latin typeface="Arial"/>
                <a:cs typeface="Arial"/>
              </a:rPr>
              <a:t>yöntemi, </a:t>
            </a:r>
            <a:r>
              <a:rPr sz="1800" spc="-30" dirty="0">
                <a:solidFill>
                  <a:srgbClr val="C00000"/>
                </a:solidFill>
                <a:latin typeface="Arial"/>
                <a:cs typeface="Arial"/>
              </a:rPr>
              <a:t>Veri 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Akış </a:t>
            </a:r>
            <a:r>
              <a:rPr sz="1800" spc="-10" dirty="0">
                <a:solidFill>
                  <a:srgbClr val="C00000"/>
                </a:solidFill>
                <a:latin typeface="Arial"/>
                <a:cs typeface="Arial"/>
              </a:rPr>
              <a:t>Diyagramları </a:t>
            </a:r>
            <a:r>
              <a:rPr sz="1800" spc="-30" dirty="0">
                <a:solidFill>
                  <a:srgbClr val="C00000"/>
                </a:solidFill>
                <a:latin typeface="Arial"/>
                <a:cs typeface="Arial"/>
              </a:rPr>
              <a:t>(VAD) </a:t>
            </a:r>
            <a:r>
              <a:rPr sz="1800" spc="-20" dirty="0">
                <a:latin typeface="Arial"/>
                <a:cs typeface="Arial"/>
              </a:rPr>
              <a:t>yöntemidir.</a:t>
            </a:r>
            <a:endParaRPr sz="1800">
              <a:latin typeface="Arial"/>
              <a:cs typeface="Arial"/>
            </a:endParaRPr>
          </a:p>
          <a:p>
            <a:pPr marL="269240" marR="5080" indent="-256540">
              <a:lnSpc>
                <a:spcPct val="100000"/>
              </a:lnSpc>
              <a:spcBef>
                <a:spcPts val="44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0" dirty="0">
                <a:latin typeface="Arial"/>
                <a:cs typeface="Arial"/>
              </a:rPr>
              <a:t>VAD </a:t>
            </a:r>
            <a:r>
              <a:rPr sz="1800" spc="-5" dirty="0">
                <a:latin typeface="Arial"/>
                <a:cs typeface="Arial"/>
              </a:rPr>
              <a:t>günümüzde oldukça </a:t>
            </a:r>
            <a:r>
              <a:rPr sz="1800" spc="-20" dirty="0">
                <a:latin typeface="Arial"/>
                <a:cs typeface="Arial"/>
              </a:rPr>
              <a:t>yaygın </a:t>
            </a:r>
            <a:r>
              <a:rPr sz="1800" spc="-5" dirty="0">
                <a:latin typeface="Arial"/>
                <a:cs typeface="Arial"/>
              </a:rPr>
              <a:t>olarak </a:t>
            </a:r>
            <a:r>
              <a:rPr sz="1800" spc="-10" dirty="0">
                <a:latin typeface="Arial"/>
                <a:cs typeface="Arial"/>
              </a:rPr>
              <a:t>kullanılmaktadır. </a:t>
            </a:r>
            <a:r>
              <a:rPr sz="1800" dirty="0">
                <a:latin typeface="Arial"/>
                <a:cs typeface="Arial"/>
              </a:rPr>
              <a:t>Hemen </a:t>
            </a:r>
            <a:r>
              <a:rPr sz="1800" spc="-5" dirty="0">
                <a:latin typeface="Arial"/>
                <a:cs typeface="Arial"/>
              </a:rPr>
              <a:t>hemen  bütün CASE araç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ortamları </a:t>
            </a:r>
            <a:r>
              <a:rPr sz="1800" spc="-50" dirty="0">
                <a:latin typeface="Arial"/>
                <a:cs typeface="Arial"/>
              </a:rPr>
              <a:t>VAD </a:t>
            </a:r>
            <a:r>
              <a:rPr sz="1800" spc="-10" dirty="0">
                <a:latin typeface="Arial"/>
                <a:cs typeface="Arial"/>
              </a:rPr>
              <a:t>yöntemini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içermektedir.</a:t>
            </a:r>
            <a:endParaRPr sz="1800">
              <a:latin typeface="Arial"/>
              <a:cs typeface="Arial"/>
            </a:endParaRPr>
          </a:p>
          <a:p>
            <a:pPr marL="269240" marR="396875" indent="-256540">
              <a:lnSpc>
                <a:spcPct val="100000"/>
              </a:lnSpc>
              <a:spcBef>
                <a:spcPts val="44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25" dirty="0">
                <a:latin typeface="Arial"/>
                <a:cs typeface="Arial"/>
              </a:rPr>
              <a:t>VAD'nin </a:t>
            </a:r>
            <a:r>
              <a:rPr sz="1800" spc="-5" dirty="0">
                <a:latin typeface="Arial"/>
                <a:cs typeface="Arial"/>
              </a:rPr>
              <a:t>oldukça </a:t>
            </a:r>
            <a:r>
              <a:rPr sz="1800" spc="-20" dirty="0">
                <a:latin typeface="Arial"/>
                <a:cs typeface="Arial"/>
              </a:rPr>
              <a:t>yaygın </a:t>
            </a:r>
            <a:r>
              <a:rPr sz="1800" spc="-5" dirty="0">
                <a:latin typeface="Arial"/>
                <a:cs typeface="Arial"/>
              </a:rPr>
              <a:t>olarak kullanılmasındaki </a:t>
            </a:r>
            <a:r>
              <a:rPr sz="1800" dirty="0">
                <a:latin typeface="Arial"/>
                <a:cs typeface="Arial"/>
              </a:rPr>
              <a:t>temel </a:t>
            </a:r>
            <a:r>
              <a:rPr sz="1800" spc="-5" dirty="0">
                <a:latin typeface="Arial"/>
                <a:cs typeface="Arial"/>
              </a:rPr>
              <a:t>etmen, hem  </a:t>
            </a:r>
            <a:r>
              <a:rPr sz="1800" spc="-10" dirty="0">
                <a:latin typeface="Arial"/>
                <a:cs typeface="Arial"/>
              </a:rPr>
              <a:t>bilgisayara yabancı </a:t>
            </a:r>
            <a:r>
              <a:rPr sz="1800" spc="-5" dirty="0">
                <a:latin typeface="Arial"/>
                <a:cs typeface="Arial"/>
              </a:rPr>
              <a:t>olan </a:t>
            </a:r>
            <a:r>
              <a:rPr sz="1800" spc="-15" dirty="0">
                <a:latin typeface="Arial"/>
                <a:cs typeface="Arial"/>
              </a:rPr>
              <a:t>kullanıcılar, </a:t>
            </a:r>
            <a:r>
              <a:rPr sz="1800" spc="-5" dirty="0">
                <a:latin typeface="Arial"/>
                <a:cs typeface="Arial"/>
              </a:rPr>
              <a:t>hem de </a:t>
            </a:r>
            <a:r>
              <a:rPr sz="1800" spc="-20" dirty="0">
                <a:latin typeface="Arial"/>
                <a:cs typeface="Arial"/>
              </a:rPr>
              <a:t>yazılım </a:t>
            </a:r>
            <a:r>
              <a:rPr sz="1800" spc="-5" dirty="0">
                <a:latin typeface="Arial"/>
                <a:cs typeface="Arial"/>
              </a:rPr>
              <a:t>geliştiriciler için  oldukça </a:t>
            </a:r>
            <a:r>
              <a:rPr sz="1800" dirty="0">
                <a:latin typeface="Arial"/>
                <a:cs typeface="Arial"/>
              </a:rPr>
              <a:t>kolay </a:t>
            </a:r>
            <a:r>
              <a:rPr sz="1800" spc="-5" dirty="0">
                <a:latin typeface="Arial"/>
                <a:cs typeface="Arial"/>
              </a:rPr>
              <a:t>algılanması </a:t>
            </a:r>
            <a:r>
              <a:rPr sz="1800" dirty="0">
                <a:latin typeface="Arial"/>
                <a:cs typeface="Arial"/>
              </a:rPr>
              <a:t>ve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kullanılabilmesidir.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ED90-EE3E-464B-B157-0785255C3DC4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293052"/>
            <a:ext cx="6447790" cy="137731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994"/>
              </a:spcBef>
            </a:pPr>
            <a:r>
              <a:rPr u="none" spc="-645" dirty="0"/>
              <a:t>VAD </a:t>
            </a:r>
            <a:r>
              <a:rPr u="none" spc="-315" dirty="0"/>
              <a:t>Yönteminde </a:t>
            </a:r>
            <a:r>
              <a:rPr u="none" spc="-310" dirty="0"/>
              <a:t>Kullanılan  </a:t>
            </a:r>
            <a:r>
              <a:rPr u="none" spc="-290" dirty="0"/>
              <a:t>Semboller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73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707707" y="2072259"/>
            <a:ext cx="37128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70" dirty="0">
                <a:solidFill>
                  <a:srgbClr val="404040"/>
                </a:solidFill>
                <a:latin typeface="Arial"/>
                <a:cs typeface="Arial"/>
              </a:rPr>
              <a:t>VAD, </a:t>
            </a:r>
            <a:r>
              <a:rPr sz="1600" spc="-80" dirty="0">
                <a:solidFill>
                  <a:srgbClr val="404040"/>
                </a:solidFill>
                <a:latin typeface="Arial"/>
                <a:cs typeface="Arial"/>
              </a:rPr>
              <a:t>4 </a:t>
            </a:r>
            <a:r>
              <a:rPr sz="1600" spc="-35" dirty="0">
                <a:solidFill>
                  <a:srgbClr val="404040"/>
                </a:solidFill>
                <a:latin typeface="Arial"/>
                <a:cs typeface="Arial"/>
              </a:rPr>
              <a:t>temel </a:t>
            </a:r>
            <a:r>
              <a:rPr sz="1600" spc="-70" dirty="0">
                <a:solidFill>
                  <a:srgbClr val="404040"/>
                </a:solidFill>
                <a:latin typeface="Arial"/>
                <a:cs typeface="Arial"/>
              </a:rPr>
              <a:t>sembol kullanılarak</a:t>
            </a:r>
            <a:r>
              <a:rPr sz="1600" spc="-2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Arial"/>
                <a:cs typeface="Arial"/>
              </a:rPr>
              <a:t>oluşturulur.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2169" y="2579370"/>
            <a:ext cx="7559040" cy="1450340"/>
          </a:xfrm>
          <a:custGeom>
            <a:avLst/>
            <a:gdLst/>
            <a:ahLst/>
            <a:cxnLst/>
            <a:rect l="l" t="t" r="r" b="b"/>
            <a:pathLst>
              <a:path w="7559040" h="1450339">
                <a:moveTo>
                  <a:pt x="0" y="241680"/>
                </a:moveTo>
                <a:lnTo>
                  <a:pt x="4911" y="192973"/>
                </a:lnTo>
                <a:lnTo>
                  <a:pt x="18996" y="147607"/>
                </a:lnTo>
                <a:lnTo>
                  <a:pt x="41284" y="106554"/>
                </a:lnTo>
                <a:lnTo>
                  <a:pt x="70802" y="70786"/>
                </a:lnTo>
                <a:lnTo>
                  <a:pt x="106578" y="41275"/>
                </a:lnTo>
                <a:lnTo>
                  <a:pt x="147639" y="18992"/>
                </a:lnTo>
                <a:lnTo>
                  <a:pt x="193015" y="4910"/>
                </a:lnTo>
                <a:lnTo>
                  <a:pt x="241731" y="0"/>
                </a:lnTo>
                <a:lnTo>
                  <a:pt x="7317358" y="0"/>
                </a:lnTo>
                <a:lnTo>
                  <a:pt x="7366066" y="4910"/>
                </a:lnTo>
                <a:lnTo>
                  <a:pt x="7411432" y="18992"/>
                </a:lnTo>
                <a:lnTo>
                  <a:pt x="7452485" y="41275"/>
                </a:lnTo>
                <a:lnTo>
                  <a:pt x="7488253" y="70786"/>
                </a:lnTo>
                <a:lnTo>
                  <a:pt x="7517764" y="106554"/>
                </a:lnTo>
                <a:lnTo>
                  <a:pt x="7540047" y="147607"/>
                </a:lnTo>
                <a:lnTo>
                  <a:pt x="7554129" y="192973"/>
                </a:lnTo>
                <a:lnTo>
                  <a:pt x="7559039" y="241680"/>
                </a:lnTo>
                <a:lnTo>
                  <a:pt x="7559039" y="1208658"/>
                </a:lnTo>
                <a:lnTo>
                  <a:pt x="7554129" y="1257366"/>
                </a:lnTo>
                <a:lnTo>
                  <a:pt x="7540047" y="1302732"/>
                </a:lnTo>
                <a:lnTo>
                  <a:pt x="7517764" y="1343785"/>
                </a:lnTo>
                <a:lnTo>
                  <a:pt x="7488253" y="1379553"/>
                </a:lnTo>
                <a:lnTo>
                  <a:pt x="7452485" y="1409064"/>
                </a:lnTo>
                <a:lnTo>
                  <a:pt x="7411432" y="1431347"/>
                </a:lnTo>
                <a:lnTo>
                  <a:pt x="7366066" y="1445429"/>
                </a:lnTo>
                <a:lnTo>
                  <a:pt x="7317358" y="1450339"/>
                </a:lnTo>
                <a:lnTo>
                  <a:pt x="241731" y="1450339"/>
                </a:lnTo>
                <a:lnTo>
                  <a:pt x="193015" y="1445429"/>
                </a:lnTo>
                <a:lnTo>
                  <a:pt x="147639" y="1431347"/>
                </a:lnTo>
                <a:lnTo>
                  <a:pt x="106578" y="1409064"/>
                </a:lnTo>
                <a:lnTo>
                  <a:pt x="70802" y="1379553"/>
                </a:lnTo>
                <a:lnTo>
                  <a:pt x="41284" y="1343785"/>
                </a:lnTo>
                <a:lnTo>
                  <a:pt x="18996" y="1302732"/>
                </a:lnTo>
                <a:lnTo>
                  <a:pt x="4911" y="1257366"/>
                </a:lnTo>
                <a:lnTo>
                  <a:pt x="0" y="1208658"/>
                </a:lnTo>
                <a:lnTo>
                  <a:pt x="0" y="241680"/>
                </a:lnTo>
                <a:close/>
              </a:path>
            </a:pathLst>
          </a:custGeom>
          <a:ln w="27939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1430" y="2683510"/>
            <a:ext cx="891540" cy="805180"/>
          </a:xfrm>
          <a:custGeom>
            <a:avLst/>
            <a:gdLst/>
            <a:ahLst/>
            <a:cxnLst/>
            <a:rect l="l" t="t" r="r" b="b"/>
            <a:pathLst>
              <a:path w="891539" h="805179">
                <a:moveTo>
                  <a:pt x="0" y="402589"/>
                </a:moveTo>
                <a:lnTo>
                  <a:pt x="2614" y="358717"/>
                </a:lnTo>
                <a:lnTo>
                  <a:pt x="10278" y="316215"/>
                </a:lnTo>
                <a:lnTo>
                  <a:pt x="22719" y="275327"/>
                </a:lnTo>
                <a:lnTo>
                  <a:pt x="39666" y="236301"/>
                </a:lnTo>
                <a:lnTo>
                  <a:pt x="60847" y="199380"/>
                </a:lnTo>
                <a:lnTo>
                  <a:pt x="85990" y="164811"/>
                </a:lnTo>
                <a:lnTo>
                  <a:pt x="114824" y="132839"/>
                </a:lnTo>
                <a:lnTo>
                  <a:pt x="147077" y="103709"/>
                </a:lnTo>
                <a:lnTo>
                  <a:pt x="182477" y="77667"/>
                </a:lnTo>
                <a:lnTo>
                  <a:pt x="220754" y="54958"/>
                </a:lnTo>
                <a:lnTo>
                  <a:pt x="261635" y="35827"/>
                </a:lnTo>
                <a:lnTo>
                  <a:pt x="304848" y="20521"/>
                </a:lnTo>
                <a:lnTo>
                  <a:pt x="350123" y="9284"/>
                </a:lnTo>
                <a:lnTo>
                  <a:pt x="397187" y="2361"/>
                </a:lnTo>
                <a:lnTo>
                  <a:pt x="445769" y="0"/>
                </a:lnTo>
                <a:lnTo>
                  <a:pt x="494352" y="2361"/>
                </a:lnTo>
                <a:lnTo>
                  <a:pt x="541416" y="9284"/>
                </a:lnTo>
                <a:lnTo>
                  <a:pt x="586691" y="20521"/>
                </a:lnTo>
                <a:lnTo>
                  <a:pt x="629904" y="35827"/>
                </a:lnTo>
                <a:lnTo>
                  <a:pt x="670785" y="54958"/>
                </a:lnTo>
                <a:lnTo>
                  <a:pt x="709062" y="77667"/>
                </a:lnTo>
                <a:lnTo>
                  <a:pt x="744462" y="103709"/>
                </a:lnTo>
                <a:lnTo>
                  <a:pt x="776715" y="132839"/>
                </a:lnTo>
                <a:lnTo>
                  <a:pt x="805549" y="164811"/>
                </a:lnTo>
                <a:lnTo>
                  <a:pt x="830692" y="199380"/>
                </a:lnTo>
                <a:lnTo>
                  <a:pt x="851873" y="236301"/>
                </a:lnTo>
                <a:lnTo>
                  <a:pt x="868820" y="275327"/>
                </a:lnTo>
                <a:lnTo>
                  <a:pt x="881261" y="316215"/>
                </a:lnTo>
                <a:lnTo>
                  <a:pt x="888925" y="358717"/>
                </a:lnTo>
                <a:lnTo>
                  <a:pt x="891539" y="402589"/>
                </a:lnTo>
                <a:lnTo>
                  <a:pt x="888925" y="446462"/>
                </a:lnTo>
                <a:lnTo>
                  <a:pt x="881261" y="488964"/>
                </a:lnTo>
                <a:lnTo>
                  <a:pt x="868820" y="529852"/>
                </a:lnTo>
                <a:lnTo>
                  <a:pt x="851873" y="568878"/>
                </a:lnTo>
                <a:lnTo>
                  <a:pt x="830692" y="605799"/>
                </a:lnTo>
                <a:lnTo>
                  <a:pt x="805549" y="640368"/>
                </a:lnTo>
                <a:lnTo>
                  <a:pt x="776715" y="672340"/>
                </a:lnTo>
                <a:lnTo>
                  <a:pt x="744462" y="701470"/>
                </a:lnTo>
                <a:lnTo>
                  <a:pt x="709062" y="727512"/>
                </a:lnTo>
                <a:lnTo>
                  <a:pt x="670785" y="750221"/>
                </a:lnTo>
                <a:lnTo>
                  <a:pt x="629904" y="769352"/>
                </a:lnTo>
                <a:lnTo>
                  <a:pt x="586691" y="784658"/>
                </a:lnTo>
                <a:lnTo>
                  <a:pt x="541416" y="795895"/>
                </a:lnTo>
                <a:lnTo>
                  <a:pt x="494352" y="802818"/>
                </a:lnTo>
                <a:lnTo>
                  <a:pt x="445769" y="805179"/>
                </a:lnTo>
                <a:lnTo>
                  <a:pt x="397187" y="802818"/>
                </a:lnTo>
                <a:lnTo>
                  <a:pt x="350123" y="795895"/>
                </a:lnTo>
                <a:lnTo>
                  <a:pt x="304848" y="784658"/>
                </a:lnTo>
                <a:lnTo>
                  <a:pt x="261635" y="769352"/>
                </a:lnTo>
                <a:lnTo>
                  <a:pt x="220754" y="750221"/>
                </a:lnTo>
                <a:lnTo>
                  <a:pt x="182477" y="727512"/>
                </a:lnTo>
                <a:lnTo>
                  <a:pt x="147077" y="701470"/>
                </a:lnTo>
                <a:lnTo>
                  <a:pt x="114824" y="672340"/>
                </a:lnTo>
                <a:lnTo>
                  <a:pt x="85990" y="640368"/>
                </a:lnTo>
                <a:lnTo>
                  <a:pt x="60847" y="605799"/>
                </a:lnTo>
                <a:lnTo>
                  <a:pt x="39666" y="568878"/>
                </a:lnTo>
                <a:lnTo>
                  <a:pt x="22719" y="529852"/>
                </a:lnTo>
                <a:lnTo>
                  <a:pt x="10278" y="488964"/>
                </a:lnTo>
                <a:lnTo>
                  <a:pt x="2614" y="446462"/>
                </a:lnTo>
                <a:lnTo>
                  <a:pt x="0" y="402589"/>
                </a:lnTo>
                <a:close/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1283" y="2795777"/>
            <a:ext cx="632460" cy="664845"/>
          </a:xfrm>
          <a:custGeom>
            <a:avLst/>
            <a:gdLst/>
            <a:ahLst/>
            <a:cxnLst/>
            <a:rect l="l" t="t" r="r" b="b"/>
            <a:pathLst>
              <a:path w="632460" h="664845">
                <a:moveTo>
                  <a:pt x="0" y="551307"/>
                </a:moveTo>
                <a:lnTo>
                  <a:pt x="447802" y="66167"/>
                </a:lnTo>
                <a:lnTo>
                  <a:pt x="386333" y="9525"/>
                </a:lnTo>
                <a:lnTo>
                  <a:pt x="622681" y="0"/>
                </a:lnTo>
                <a:lnTo>
                  <a:pt x="632206" y="236474"/>
                </a:lnTo>
                <a:lnTo>
                  <a:pt x="570738" y="179705"/>
                </a:lnTo>
                <a:lnTo>
                  <a:pt x="122936" y="664845"/>
                </a:lnTo>
                <a:lnTo>
                  <a:pt x="0" y="55130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3770" y="2683510"/>
            <a:ext cx="993140" cy="805180"/>
          </a:xfrm>
          <a:custGeom>
            <a:avLst/>
            <a:gdLst/>
            <a:ahLst/>
            <a:cxnLst/>
            <a:rect l="l" t="t" r="r" b="b"/>
            <a:pathLst>
              <a:path w="993139" h="805179">
                <a:moveTo>
                  <a:pt x="0" y="805179"/>
                </a:moveTo>
                <a:lnTo>
                  <a:pt x="993139" y="805179"/>
                </a:lnTo>
                <a:lnTo>
                  <a:pt x="993139" y="0"/>
                </a:lnTo>
                <a:lnTo>
                  <a:pt x="0" y="0"/>
                </a:lnTo>
                <a:lnTo>
                  <a:pt x="0" y="805179"/>
                </a:lnTo>
                <a:close/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1469" y="2983229"/>
            <a:ext cx="990600" cy="279400"/>
          </a:xfrm>
          <a:custGeom>
            <a:avLst/>
            <a:gdLst/>
            <a:ahLst/>
            <a:cxnLst/>
            <a:rect l="l" t="t" r="r" b="b"/>
            <a:pathLst>
              <a:path w="990600" h="279400">
                <a:moveTo>
                  <a:pt x="0" y="279400"/>
                </a:moveTo>
                <a:lnTo>
                  <a:pt x="990600" y="279400"/>
                </a:lnTo>
                <a:lnTo>
                  <a:pt x="990600" y="0"/>
                </a:lnTo>
                <a:lnTo>
                  <a:pt x="0" y="0"/>
                </a:lnTo>
                <a:lnTo>
                  <a:pt x="0" y="279400"/>
                </a:lnTo>
                <a:close/>
              </a:path>
            </a:pathLst>
          </a:custGeom>
          <a:ln w="2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90344" y="3629914"/>
            <a:ext cx="41529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b="1" spc="-55" dirty="0">
                <a:latin typeface="Trebuchet MS"/>
                <a:cs typeface="Trebuchet MS"/>
              </a:rPr>
              <a:t>S</a:t>
            </a:r>
            <a:r>
              <a:rPr sz="1350" b="1" spc="-80" dirty="0">
                <a:latin typeface="Trebuchet MS"/>
                <a:cs typeface="Trebuchet MS"/>
              </a:rPr>
              <a:t>ü</a:t>
            </a:r>
            <a:r>
              <a:rPr sz="1350" b="1" spc="-120" dirty="0">
                <a:latin typeface="Trebuchet MS"/>
                <a:cs typeface="Trebuchet MS"/>
              </a:rPr>
              <a:t>r</a:t>
            </a:r>
            <a:r>
              <a:rPr sz="1350" b="1" spc="-100" dirty="0">
                <a:latin typeface="Trebuchet MS"/>
                <a:cs typeface="Trebuchet MS"/>
              </a:rPr>
              <a:t>e</a:t>
            </a:r>
            <a:r>
              <a:rPr sz="1350" b="1" spc="-125" dirty="0">
                <a:latin typeface="Trebuchet MS"/>
                <a:cs typeface="Trebuchet MS"/>
              </a:rPr>
              <a:t>ç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60319" y="3656266"/>
            <a:ext cx="68770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b="1" spc="-95" dirty="0">
                <a:latin typeface="Trebuchet MS"/>
                <a:cs typeface="Trebuchet MS"/>
              </a:rPr>
              <a:t>Veri</a:t>
            </a:r>
            <a:r>
              <a:rPr sz="1350" b="1" spc="-190" dirty="0">
                <a:latin typeface="Trebuchet MS"/>
                <a:cs typeface="Trebuchet MS"/>
              </a:rPr>
              <a:t> </a:t>
            </a:r>
            <a:r>
              <a:rPr sz="1350" b="1" spc="-60" dirty="0">
                <a:latin typeface="Trebuchet MS"/>
                <a:cs typeface="Trebuchet MS"/>
              </a:rPr>
              <a:t>Akışı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5459" y="3605212"/>
            <a:ext cx="902969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b="1" spc="-95" dirty="0">
                <a:latin typeface="Trebuchet MS"/>
                <a:cs typeface="Trebuchet MS"/>
              </a:rPr>
              <a:t>Veri</a:t>
            </a:r>
            <a:r>
              <a:rPr sz="1350" b="1" spc="-170" dirty="0">
                <a:latin typeface="Trebuchet MS"/>
                <a:cs typeface="Trebuchet MS"/>
              </a:rPr>
              <a:t> </a:t>
            </a:r>
            <a:r>
              <a:rPr sz="1350" b="1" spc="-75" dirty="0">
                <a:latin typeface="Trebuchet MS"/>
                <a:cs typeface="Trebuchet MS"/>
              </a:rPr>
              <a:t>Kaynağı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0591" y="3539235"/>
            <a:ext cx="88773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b="1" spc="-95" dirty="0">
                <a:latin typeface="Trebuchet MS"/>
                <a:cs typeface="Trebuchet MS"/>
              </a:rPr>
              <a:t>Veri</a:t>
            </a:r>
            <a:r>
              <a:rPr sz="1350" b="1" spc="-180" dirty="0">
                <a:latin typeface="Trebuchet MS"/>
                <a:cs typeface="Trebuchet MS"/>
              </a:rPr>
              <a:t> </a:t>
            </a:r>
            <a:r>
              <a:rPr sz="1350" b="1" spc="-55" dirty="0">
                <a:latin typeface="Trebuchet MS"/>
                <a:cs typeface="Trebuchet MS"/>
              </a:rPr>
              <a:t>Deposu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0717" y="4553204"/>
            <a:ext cx="7775575" cy="120713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5715" indent="-228600">
              <a:lnSpc>
                <a:spcPct val="70800"/>
              </a:lnSpc>
              <a:spcBef>
                <a:spcPts val="6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Süreç </a:t>
            </a:r>
            <a:r>
              <a:rPr sz="1600" spc="-20" dirty="0">
                <a:latin typeface="Times New Roman"/>
                <a:cs typeface="Times New Roman"/>
              </a:rPr>
              <a:t>ya </a:t>
            </a:r>
            <a:r>
              <a:rPr sz="1600" dirty="0">
                <a:latin typeface="Times New Roman"/>
                <a:cs typeface="Times New Roman"/>
              </a:rPr>
              <a:t>da işlemleri belirtmek amacıyla </a:t>
            </a:r>
            <a:r>
              <a:rPr sz="1600" spc="-5" dirty="0">
                <a:latin typeface="Times New Roman"/>
                <a:cs typeface="Times New Roman"/>
              </a:rPr>
              <a:t>çember şekli kullanılmaktadır. </a:t>
            </a:r>
            <a:r>
              <a:rPr sz="1600" spc="-20" dirty="0">
                <a:latin typeface="Times New Roman"/>
                <a:cs typeface="Times New Roman"/>
              </a:rPr>
              <a:t>Verilerin </a:t>
            </a:r>
            <a:r>
              <a:rPr sz="1600" dirty="0">
                <a:latin typeface="Times New Roman"/>
                <a:cs typeface="Times New Roman"/>
              </a:rPr>
              <a:t>alındığı,  </a:t>
            </a:r>
            <a:r>
              <a:rPr sz="1600" spc="-20" dirty="0">
                <a:latin typeface="Times New Roman"/>
                <a:cs typeface="Times New Roman"/>
              </a:rPr>
              <a:t>ya </a:t>
            </a:r>
            <a:r>
              <a:rPr sz="1600" dirty="0">
                <a:latin typeface="Times New Roman"/>
                <a:cs typeface="Times New Roman"/>
              </a:rPr>
              <a:t>da </a:t>
            </a:r>
            <a:r>
              <a:rPr sz="1600" spc="-5" dirty="0">
                <a:latin typeface="Times New Roman"/>
                <a:cs typeface="Times New Roman"/>
              </a:rPr>
              <a:t>gönderildiği </a:t>
            </a:r>
            <a:r>
              <a:rPr sz="16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dış birimleri </a:t>
            </a:r>
            <a:r>
              <a:rPr sz="1600" spc="-5" dirty="0">
                <a:latin typeface="Times New Roman"/>
                <a:cs typeface="Times New Roman"/>
              </a:rPr>
              <a:t>göstermek </a:t>
            </a:r>
            <a:r>
              <a:rPr sz="1600" spc="-10" dirty="0">
                <a:latin typeface="Times New Roman"/>
                <a:cs typeface="Times New Roman"/>
              </a:rPr>
              <a:t>amacıyla </a:t>
            </a:r>
            <a:r>
              <a:rPr sz="16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dikdörtgenler</a:t>
            </a:r>
            <a:r>
              <a:rPr sz="1600" b="1" spc="3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kullanılmaktadır.</a:t>
            </a:r>
            <a:endParaRPr sz="1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Times New Roman"/>
                <a:cs typeface="Times New Roman"/>
              </a:rPr>
              <a:t>Mantıksal veri </a:t>
            </a:r>
            <a:r>
              <a:rPr sz="1600" spc="-10" dirty="0">
                <a:latin typeface="Times New Roman"/>
                <a:cs typeface="Times New Roman"/>
              </a:rPr>
              <a:t>yığınlarını </a:t>
            </a:r>
            <a:r>
              <a:rPr sz="1600" spc="-5" dirty="0">
                <a:latin typeface="Times New Roman"/>
                <a:cs typeface="Times New Roman"/>
              </a:rPr>
              <a:t>göstermek </a:t>
            </a:r>
            <a:r>
              <a:rPr sz="1600" spc="-10" dirty="0">
                <a:latin typeface="Times New Roman"/>
                <a:cs typeface="Times New Roman"/>
              </a:rPr>
              <a:t>amacıyla </a:t>
            </a:r>
            <a:r>
              <a:rPr sz="16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ucu </a:t>
            </a:r>
            <a:r>
              <a:rPr sz="1600" b="1" dirty="0">
                <a:solidFill>
                  <a:srgbClr val="001F5F"/>
                </a:solidFill>
                <a:latin typeface="Times New Roman"/>
                <a:cs typeface="Times New Roman"/>
              </a:rPr>
              <a:t>açık </a:t>
            </a:r>
            <a:r>
              <a:rPr sz="16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dikdörtgenler</a:t>
            </a:r>
            <a:r>
              <a:rPr sz="1600" b="1" spc="37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kullanılmaktadır.</a:t>
            </a:r>
            <a:endParaRPr sz="1600">
              <a:latin typeface="Times New Roman"/>
              <a:cs typeface="Times New Roman"/>
            </a:endParaRPr>
          </a:p>
          <a:p>
            <a:pPr marL="241300" indent="-228600">
              <a:lnSpc>
                <a:spcPts val="163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latin typeface="Times New Roman"/>
                <a:cs typeface="Times New Roman"/>
              </a:rPr>
              <a:t>Gerek süreçler </a:t>
            </a:r>
            <a:r>
              <a:rPr sz="1600" spc="-5" dirty="0">
                <a:latin typeface="Times New Roman"/>
                <a:cs typeface="Times New Roman"/>
              </a:rPr>
              <a:t>arası gerekse </a:t>
            </a:r>
            <a:r>
              <a:rPr sz="1600" dirty="0">
                <a:latin typeface="Times New Roman"/>
                <a:cs typeface="Times New Roman"/>
              </a:rPr>
              <a:t>süreçler </a:t>
            </a:r>
            <a:r>
              <a:rPr sz="1600" spc="-10" dirty="0">
                <a:latin typeface="Times New Roman"/>
                <a:cs typeface="Times New Roman"/>
              </a:rPr>
              <a:t>ile </a:t>
            </a:r>
            <a:r>
              <a:rPr sz="1600" spc="-5" dirty="0">
                <a:latin typeface="Times New Roman"/>
                <a:cs typeface="Times New Roman"/>
              </a:rPr>
              <a:t>veri kaynakları </a:t>
            </a:r>
            <a:r>
              <a:rPr sz="1600" spc="-15" dirty="0">
                <a:latin typeface="Times New Roman"/>
                <a:cs typeface="Times New Roman"/>
              </a:rPr>
              <a:t>ve </a:t>
            </a:r>
            <a:r>
              <a:rPr sz="1600" spc="-5" dirty="0">
                <a:latin typeface="Times New Roman"/>
                <a:cs typeface="Times New Roman"/>
              </a:rPr>
              <a:t>veri depoları </a:t>
            </a:r>
            <a:r>
              <a:rPr sz="1600" dirty="0">
                <a:latin typeface="Times New Roman"/>
                <a:cs typeface="Times New Roman"/>
              </a:rPr>
              <a:t>arasındaki </a:t>
            </a:r>
            <a:r>
              <a:rPr sz="1600" spc="-5" dirty="0">
                <a:latin typeface="Times New Roman"/>
                <a:cs typeface="Times New Roman"/>
              </a:rPr>
              <a:t>veri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akış</a:t>
            </a:r>
            <a:endParaRPr sz="1600">
              <a:latin typeface="Times New Roman"/>
              <a:cs typeface="Times New Roman"/>
            </a:endParaRPr>
          </a:p>
          <a:p>
            <a:pPr marL="241300">
              <a:lnSpc>
                <a:spcPts val="1630"/>
              </a:lnSpc>
            </a:pPr>
            <a:r>
              <a:rPr sz="1600" spc="-5" dirty="0">
                <a:latin typeface="Times New Roman"/>
                <a:cs typeface="Times New Roman"/>
              </a:rPr>
              <a:t>ilişkileri göstermek </a:t>
            </a:r>
            <a:r>
              <a:rPr sz="1600" spc="-10" dirty="0">
                <a:latin typeface="Times New Roman"/>
                <a:cs typeface="Times New Roman"/>
              </a:rPr>
              <a:t>amacıyla </a:t>
            </a:r>
            <a:r>
              <a:rPr sz="16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oklar</a:t>
            </a:r>
            <a:r>
              <a:rPr sz="1600" b="1" spc="25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kullanılmaktadır.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Veri Yer Tutucusu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BCCD7-931A-458F-8B60-6E9544FE76AE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Veri </a:t>
            </a:r>
            <a:r>
              <a:rPr spc="-450" dirty="0"/>
              <a:t>Akış</a:t>
            </a:r>
            <a:r>
              <a:rPr spc="-375" dirty="0"/>
              <a:t> </a:t>
            </a:r>
            <a:r>
              <a:rPr spc="-355" dirty="0"/>
              <a:t>Diyagramı	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74</a:t>
            </a:fld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1252219" y="1927860"/>
            <a:ext cx="1511300" cy="106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8610" y="2189479"/>
            <a:ext cx="824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1500" b="1" spc="-75" dirty="0">
                <a:solidFill>
                  <a:srgbClr val="FFFFFF"/>
                </a:solidFill>
                <a:latin typeface="Trebuchet MS"/>
                <a:cs typeface="Trebuchet MS"/>
              </a:rPr>
              <a:t>Kapsam  </a:t>
            </a:r>
            <a:r>
              <a:rPr sz="1500" b="1" spc="-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0" b="1" spc="-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500" b="1" spc="-10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00" b="1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b="1" spc="-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0" b="1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b="1" spc="-70" dirty="0">
                <a:solidFill>
                  <a:srgbClr val="FFFFFF"/>
                </a:solidFill>
                <a:latin typeface="Trebuchet MS"/>
                <a:cs typeface="Trebuchet MS"/>
              </a:rPr>
              <a:t>amı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2219" y="3197860"/>
            <a:ext cx="151130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8610" y="3345434"/>
            <a:ext cx="82423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marR="173355" algn="ctr">
              <a:lnSpc>
                <a:spcPct val="100000"/>
              </a:lnSpc>
              <a:spcBef>
                <a:spcPts val="100"/>
              </a:spcBef>
            </a:pPr>
            <a:r>
              <a:rPr sz="1500" b="1" spc="-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0" b="1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b="1" spc="-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0" b="1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b="1" spc="-75" dirty="0">
                <a:solidFill>
                  <a:srgbClr val="FFFFFF"/>
                </a:solidFill>
                <a:latin typeface="Trebuchet MS"/>
                <a:cs typeface="Trebuchet MS"/>
              </a:rPr>
              <a:t>l  Bakış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500" b="1" spc="-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0" b="1" spc="-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500" b="1" spc="-10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00" b="1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b="1" spc="-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0" b="1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b="1" spc="-70" dirty="0">
                <a:solidFill>
                  <a:srgbClr val="FFFFFF"/>
                </a:solidFill>
                <a:latin typeface="Trebuchet MS"/>
                <a:cs typeface="Trebuchet MS"/>
              </a:rPr>
              <a:t>amı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2219" y="4470400"/>
            <a:ext cx="1511300" cy="1066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8610" y="4734941"/>
            <a:ext cx="824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FFFFFF"/>
                </a:solidFill>
                <a:latin typeface="Trebuchet MS"/>
                <a:cs typeface="Trebuchet MS"/>
              </a:rPr>
              <a:t>Ayrıntı  </a:t>
            </a:r>
            <a:r>
              <a:rPr sz="1500" b="1" spc="-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0" b="1" spc="-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500" b="1" spc="-10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00" b="1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b="1" spc="-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0" b="1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b="1" spc="-70" dirty="0">
                <a:solidFill>
                  <a:srgbClr val="FFFFFF"/>
                </a:solidFill>
                <a:latin typeface="Trebuchet MS"/>
                <a:cs typeface="Trebuchet MS"/>
              </a:rPr>
              <a:t>amı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1350" y="1962150"/>
            <a:ext cx="4561840" cy="96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81350" y="1962150"/>
            <a:ext cx="4561840" cy="965200"/>
          </a:xfrm>
          <a:prstGeom prst="rect">
            <a:avLst/>
          </a:prstGeom>
          <a:ln w="12700">
            <a:solidFill>
              <a:srgbClr val="61A29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90170" marR="81915" algn="just">
              <a:lnSpc>
                <a:spcPct val="100000"/>
              </a:lnSpc>
            </a:pPr>
            <a:r>
              <a:rPr sz="1350" spc="-45" dirty="0">
                <a:latin typeface="Arial"/>
                <a:cs typeface="Arial"/>
              </a:rPr>
              <a:t>Geliştirilecek</a:t>
            </a:r>
            <a:r>
              <a:rPr sz="1350" spc="285" dirty="0">
                <a:latin typeface="Arial"/>
                <a:cs typeface="Arial"/>
              </a:rPr>
              <a:t> </a:t>
            </a:r>
            <a:r>
              <a:rPr sz="1350" spc="-25" dirty="0">
                <a:latin typeface="Arial"/>
                <a:cs typeface="Arial"/>
              </a:rPr>
              <a:t>bilgi </a:t>
            </a:r>
            <a:r>
              <a:rPr sz="1350" spc="-45" dirty="0">
                <a:latin typeface="Arial"/>
                <a:cs typeface="Arial"/>
              </a:rPr>
              <a:t>sisteminin  </a:t>
            </a:r>
            <a:r>
              <a:rPr sz="1350" spc="-85" dirty="0">
                <a:latin typeface="Arial"/>
                <a:cs typeface="Arial"/>
              </a:rPr>
              <a:t>dışsal </a:t>
            </a:r>
            <a:r>
              <a:rPr sz="1350" spc="-25" dirty="0">
                <a:latin typeface="Arial"/>
                <a:cs typeface="Arial"/>
              </a:rPr>
              <a:t>ilişkilerinin </a:t>
            </a:r>
            <a:r>
              <a:rPr sz="1350" spc="-60" dirty="0">
                <a:latin typeface="Arial"/>
                <a:cs typeface="Arial"/>
              </a:rPr>
              <a:t>göstermek  </a:t>
            </a:r>
            <a:r>
              <a:rPr sz="1350" spc="-75" dirty="0">
                <a:latin typeface="Arial"/>
                <a:cs typeface="Arial"/>
              </a:rPr>
              <a:t>amacıyla </a:t>
            </a:r>
            <a:r>
              <a:rPr sz="1350" spc="-50" dirty="0">
                <a:latin typeface="Arial"/>
                <a:cs typeface="Arial"/>
              </a:rPr>
              <a:t>kullanılır. </a:t>
            </a:r>
            <a:r>
              <a:rPr sz="1350" spc="-114" dirty="0">
                <a:latin typeface="Arial"/>
                <a:cs typeface="Arial"/>
              </a:rPr>
              <a:t>Yalnızca </a:t>
            </a:r>
            <a:r>
              <a:rPr sz="1350" dirty="0">
                <a:latin typeface="Arial"/>
                <a:cs typeface="Arial"/>
              </a:rPr>
              <a:t>bir </a:t>
            </a:r>
            <a:r>
              <a:rPr sz="1350" spc="-55" dirty="0">
                <a:latin typeface="Arial"/>
                <a:cs typeface="Arial"/>
              </a:rPr>
              <a:t>çember </a:t>
            </a:r>
            <a:r>
              <a:rPr sz="1350" spc="-75" dirty="0">
                <a:latin typeface="Arial"/>
                <a:cs typeface="Arial"/>
              </a:rPr>
              <a:t>ve </a:t>
            </a:r>
            <a:r>
              <a:rPr sz="1350" spc="-50" dirty="0">
                <a:latin typeface="Arial"/>
                <a:cs typeface="Arial"/>
              </a:rPr>
              <a:t>gerekli </a:t>
            </a:r>
            <a:r>
              <a:rPr sz="1350" spc="-95" dirty="0">
                <a:latin typeface="Arial"/>
                <a:cs typeface="Arial"/>
              </a:rPr>
              <a:t>sayıda </a:t>
            </a:r>
            <a:r>
              <a:rPr sz="1350" spc="-35" dirty="0">
                <a:latin typeface="Arial"/>
                <a:cs typeface="Arial"/>
              </a:rPr>
              <a:t>veri  </a:t>
            </a:r>
            <a:r>
              <a:rPr sz="1350" spc="-80" dirty="0">
                <a:latin typeface="Arial"/>
                <a:cs typeface="Arial"/>
              </a:rPr>
              <a:t>kaynağı</a:t>
            </a:r>
            <a:r>
              <a:rPr sz="1350" spc="-130" dirty="0">
                <a:latin typeface="Arial"/>
                <a:cs typeface="Arial"/>
              </a:rPr>
              <a:t> </a:t>
            </a:r>
            <a:r>
              <a:rPr sz="1350" spc="-15" dirty="0">
                <a:latin typeface="Arial"/>
                <a:cs typeface="Arial"/>
              </a:rPr>
              <a:t>ile</a:t>
            </a:r>
            <a:r>
              <a:rPr sz="1350" spc="-95" dirty="0">
                <a:latin typeface="Arial"/>
                <a:cs typeface="Arial"/>
              </a:rPr>
              <a:t> </a:t>
            </a:r>
            <a:r>
              <a:rPr sz="1350" spc="-45" dirty="0">
                <a:latin typeface="Arial"/>
                <a:cs typeface="Arial"/>
              </a:rPr>
              <a:t>aralarındaki</a:t>
            </a:r>
            <a:r>
              <a:rPr sz="1350" spc="-114" dirty="0">
                <a:latin typeface="Arial"/>
                <a:cs typeface="Arial"/>
              </a:rPr>
              <a:t> </a:t>
            </a:r>
            <a:r>
              <a:rPr sz="1350" spc="-30" dirty="0">
                <a:latin typeface="Arial"/>
                <a:cs typeface="Arial"/>
              </a:rPr>
              <a:t>veri</a:t>
            </a:r>
            <a:r>
              <a:rPr sz="1350" spc="-85" dirty="0">
                <a:latin typeface="Arial"/>
                <a:cs typeface="Arial"/>
              </a:rPr>
              <a:t> </a:t>
            </a:r>
            <a:r>
              <a:rPr sz="1350" spc="-60" dirty="0">
                <a:latin typeface="Arial"/>
                <a:cs typeface="Arial"/>
              </a:rPr>
              <a:t>akışlarının</a:t>
            </a:r>
            <a:r>
              <a:rPr sz="1350" spc="-135" dirty="0">
                <a:latin typeface="Arial"/>
                <a:cs typeface="Arial"/>
              </a:rPr>
              <a:t> </a:t>
            </a:r>
            <a:r>
              <a:rPr sz="1350" spc="-15" dirty="0">
                <a:latin typeface="Arial"/>
                <a:cs typeface="Arial"/>
              </a:rPr>
              <a:t>belirtimlerinden</a:t>
            </a:r>
            <a:r>
              <a:rPr sz="1350" spc="-114" dirty="0">
                <a:latin typeface="Arial"/>
                <a:cs typeface="Arial"/>
              </a:rPr>
              <a:t> </a:t>
            </a:r>
            <a:r>
              <a:rPr sz="1350" spc="-55" dirty="0">
                <a:latin typeface="Arial"/>
                <a:cs typeface="Arial"/>
              </a:rPr>
              <a:t>oluşur.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81350" y="3107689"/>
            <a:ext cx="4561840" cy="1211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81350" y="3107689"/>
            <a:ext cx="4561840" cy="1211580"/>
          </a:xfrm>
          <a:prstGeom prst="rect">
            <a:avLst/>
          </a:prstGeom>
          <a:ln w="12700">
            <a:solidFill>
              <a:srgbClr val="2583C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440"/>
              </a:lnSpc>
            </a:pPr>
            <a:r>
              <a:rPr sz="1350" spc="-40" dirty="0">
                <a:latin typeface="Arial"/>
                <a:cs typeface="Arial"/>
              </a:rPr>
              <a:t>Bir </a:t>
            </a:r>
            <a:r>
              <a:rPr sz="1350" spc="-50" dirty="0">
                <a:latin typeface="Arial"/>
                <a:cs typeface="Arial"/>
              </a:rPr>
              <a:t>Bilgi </a:t>
            </a:r>
            <a:r>
              <a:rPr sz="1350" spc="-45" dirty="0">
                <a:latin typeface="Arial"/>
                <a:cs typeface="Arial"/>
              </a:rPr>
              <a:t>sisteminin</a:t>
            </a:r>
            <a:r>
              <a:rPr sz="1350" spc="285" dirty="0">
                <a:latin typeface="Arial"/>
                <a:cs typeface="Arial"/>
              </a:rPr>
              <a:t> </a:t>
            </a:r>
            <a:r>
              <a:rPr sz="1350" spc="-85" dirty="0">
                <a:latin typeface="Arial"/>
                <a:cs typeface="Arial"/>
              </a:rPr>
              <a:t>ana </a:t>
            </a:r>
            <a:r>
              <a:rPr sz="1350" spc="-35" dirty="0">
                <a:latin typeface="Arial"/>
                <a:cs typeface="Arial"/>
              </a:rPr>
              <a:t>işlevlerini, bu </a:t>
            </a:r>
            <a:r>
              <a:rPr sz="1350" spc="-50" dirty="0">
                <a:latin typeface="Arial"/>
                <a:cs typeface="Arial"/>
              </a:rPr>
              <a:t>işlevlere </a:t>
            </a:r>
            <a:r>
              <a:rPr sz="1350" spc="-30" dirty="0">
                <a:latin typeface="Arial"/>
                <a:cs typeface="Arial"/>
              </a:rPr>
              <a:t>ilişkin</a:t>
            </a:r>
            <a:r>
              <a:rPr sz="1350" spc="85" dirty="0">
                <a:latin typeface="Arial"/>
                <a:cs typeface="Arial"/>
              </a:rPr>
              <a:t> </a:t>
            </a:r>
            <a:r>
              <a:rPr sz="1350" spc="-35" dirty="0">
                <a:latin typeface="Arial"/>
                <a:cs typeface="Arial"/>
              </a:rPr>
              <a:t>veri</a:t>
            </a:r>
            <a:endParaRPr sz="1350">
              <a:latin typeface="Arial"/>
              <a:cs typeface="Arial"/>
            </a:endParaRPr>
          </a:p>
          <a:p>
            <a:pPr marL="90170" marR="80645" algn="just">
              <a:lnSpc>
                <a:spcPct val="100000"/>
              </a:lnSpc>
            </a:pPr>
            <a:r>
              <a:rPr sz="1350" spc="-60" dirty="0">
                <a:latin typeface="Arial"/>
                <a:cs typeface="Arial"/>
              </a:rPr>
              <a:t>kaynaklarını, </a:t>
            </a:r>
            <a:r>
              <a:rPr sz="1350" spc="-35" dirty="0">
                <a:latin typeface="Arial"/>
                <a:cs typeface="Arial"/>
              </a:rPr>
              <a:t>veri </a:t>
            </a:r>
            <a:r>
              <a:rPr sz="1350" spc="-45" dirty="0">
                <a:latin typeface="Arial"/>
                <a:cs typeface="Arial"/>
              </a:rPr>
              <a:t>depolarını </a:t>
            </a:r>
            <a:r>
              <a:rPr sz="1350" spc="-85" dirty="0">
                <a:latin typeface="Arial"/>
                <a:cs typeface="Arial"/>
              </a:rPr>
              <a:t>ve </a:t>
            </a:r>
            <a:r>
              <a:rPr sz="1350" spc="-40" dirty="0">
                <a:latin typeface="Arial"/>
                <a:cs typeface="Arial"/>
              </a:rPr>
              <a:t>işlemler </a:t>
            </a:r>
            <a:r>
              <a:rPr sz="1350" spc="-70" dirty="0">
                <a:latin typeface="Arial"/>
                <a:cs typeface="Arial"/>
              </a:rPr>
              <a:t>arasındaki </a:t>
            </a:r>
            <a:r>
              <a:rPr sz="1350" spc="-25" dirty="0">
                <a:latin typeface="Arial"/>
                <a:cs typeface="Arial"/>
              </a:rPr>
              <a:t>ilişkileri  </a:t>
            </a:r>
            <a:r>
              <a:rPr sz="1350" spc="-50" dirty="0">
                <a:latin typeface="Arial"/>
                <a:cs typeface="Arial"/>
              </a:rPr>
              <a:t>içeren </a:t>
            </a:r>
            <a:r>
              <a:rPr sz="1350" spc="-135" dirty="0">
                <a:latin typeface="Arial"/>
                <a:cs typeface="Arial"/>
              </a:rPr>
              <a:t>VAD, </a:t>
            </a:r>
            <a:r>
              <a:rPr sz="1350" spc="-80" dirty="0">
                <a:latin typeface="Arial"/>
                <a:cs typeface="Arial"/>
              </a:rPr>
              <a:t>Genel </a:t>
            </a:r>
            <a:r>
              <a:rPr sz="1350" spc="-110" dirty="0">
                <a:latin typeface="Arial"/>
                <a:cs typeface="Arial"/>
              </a:rPr>
              <a:t>Bakış </a:t>
            </a:r>
            <a:r>
              <a:rPr sz="1350" spc="-75" dirty="0">
                <a:latin typeface="Arial"/>
                <a:cs typeface="Arial"/>
              </a:rPr>
              <a:t>Diyagramı </a:t>
            </a:r>
            <a:r>
              <a:rPr sz="1350" spc="-50" dirty="0">
                <a:latin typeface="Arial"/>
                <a:cs typeface="Arial"/>
              </a:rPr>
              <a:t>olarak tanımlanmaktadır.  </a:t>
            </a:r>
            <a:r>
              <a:rPr sz="1350" spc="-80" dirty="0">
                <a:latin typeface="Arial"/>
                <a:cs typeface="Arial"/>
              </a:rPr>
              <a:t>Genel </a:t>
            </a:r>
            <a:r>
              <a:rPr sz="1350" spc="-114" dirty="0">
                <a:latin typeface="Arial"/>
                <a:cs typeface="Arial"/>
              </a:rPr>
              <a:t>Bakış </a:t>
            </a:r>
            <a:r>
              <a:rPr sz="1350" spc="-75" dirty="0">
                <a:latin typeface="Arial"/>
                <a:cs typeface="Arial"/>
              </a:rPr>
              <a:t>Diyagramı, </a:t>
            </a:r>
            <a:r>
              <a:rPr sz="1350" spc="-90" dirty="0">
                <a:latin typeface="Arial"/>
                <a:cs typeface="Arial"/>
              </a:rPr>
              <a:t>kapsam </a:t>
            </a:r>
            <a:r>
              <a:rPr sz="1350" spc="-60" dirty="0">
                <a:latin typeface="Arial"/>
                <a:cs typeface="Arial"/>
              </a:rPr>
              <a:t>diyagramının </a:t>
            </a:r>
            <a:r>
              <a:rPr sz="1350" spc="-55" dirty="0">
                <a:latin typeface="Arial"/>
                <a:cs typeface="Arial"/>
              </a:rPr>
              <a:t>ayrıştırılmış </a:t>
            </a:r>
            <a:r>
              <a:rPr sz="1350" spc="-90" dirty="0">
                <a:latin typeface="Arial"/>
                <a:cs typeface="Arial"/>
              </a:rPr>
              <a:t>yada  </a:t>
            </a:r>
            <a:r>
              <a:rPr sz="1350" spc="-25" dirty="0">
                <a:latin typeface="Arial"/>
                <a:cs typeface="Arial"/>
              </a:rPr>
              <a:t>"patlatılmış" </a:t>
            </a:r>
            <a:r>
              <a:rPr sz="1350" spc="-35" dirty="0">
                <a:latin typeface="Arial"/>
                <a:cs typeface="Arial"/>
              </a:rPr>
              <a:t>biçimidir. </a:t>
            </a:r>
            <a:r>
              <a:rPr sz="1350" spc="-50" dirty="0">
                <a:latin typeface="Arial"/>
                <a:cs typeface="Arial"/>
              </a:rPr>
              <a:t>Bir </a:t>
            </a:r>
            <a:r>
              <a:rPr sz="1350" spc="-30" dirty="0">
                <a:latin typeface="Arial"/>
                <a:cs typeface="Arial"/>
              </a:rPr>
              <a:t>bilgi </a:t>
            </a:r>
            <a:r>
              <a:rPr sz="1350" spc="-55" dirty="0">
                <a:latin typeface="Arial"/>
                <a:cs typeface="Arial"/>
              </a:rPr>
              <a:t>sistemi </a:t>
            </a:r>
            <a:r>
              <a:rPr sz="1350" spc="-35" dirty="0">
                <a:latin typeface="Arial"/>
                <a:cs typeface="Arial"/>
              </a:rPr>
              <a:t>için, </a:t>
            </a:r>
            <a:r>
              <a:rPr sz="1350" spc="-25" dirty="0">
                <a:latin typeface="Arial"/>
                <a:cs typeface="Arial"/>
              </a:rPr>
              <a:t>bilgi </a:t>
            </a:r>
            <a:r>
              <a:rPr sz="1350" spc="-45" dirty="0">
                <a:latin typeface="Arial"/>
                <a:cs typeface="Arial"/>
              </a:rPr>
              <a:t>sisteminin  </a:t>
            </a:r>
            <a:r>
              <a:rPr sz="1350" spc="-50" dirty="0">
                <a:latin typeface="Arial"/>
                <a:cs typeface="Arial"/>
              </a:rPr>
              <a:t>büyüklüğüne</a:t>
            </a:r>
            <a:r>
              <a:rPr sz="1350" spc="-145" dirty="0">
                <a:latin typeface="Arial"/>
                <a:cs typeface="Arial"/>
              </a:rPr>
              <a:t> </a:t>
            </a:r>
            <a:r>
              <a:rPr sz="1350" spc="-55" dirty="0">
                <a:latin typeface="Arial"/>
                <a:cs typeface="Arial"/>
              </a:rPr>
              <a:t>göre</a:t>
            </a:r>
            <a:r>
              <a:rPr sz="1350" spc="-90" dirty="0">
                <a:latin typeface="Arial"/>
                <a:cs typeface="Arial"/>
              </a:rPr>
              <a:t> </a:t>
            </a:r>
            <a:r>
              <a:rPr sz="1350" spc="-60" dirty="0">
                <a:latin typeface="Arial"/>
                <a:cs typeface="Arial"/>
              </a:rPr>
              <a:t>en</a:t>
            </a:r>
            <a:r>
              <a:rPr sz="1350" spc="-85" dirty="0">
                <a:latin typeface="Arial"/>
                <a:cs typeface="Arial"/>
              </a:rPr>
              <a:t> </a:t>
            </a:r>
            <a:r>
              <a:rPr sz="1350" spc="-75" dirty="0">
                <a:latin typeface="Arial"/>
                <a:cs typeface="Arial"/>
              </a:rPr>
              <a:t>çok</a:t>
            </a:r>
            <a:r>
              <a:rPr sz="1350" spc="-70" dirty="0">
                <a:latin typeface="Arial"/>
                <a:cs typeface="Arial"/>
              </a:rPr>
              <a:t> </a:t>
            </a:r>
            <a:r>
              <a:rPr sz="1350" spc="-45" dirty="0">
                <a:latin typeface="Arial"/>
                <a:cs typeface="Arial"/>
              </a:rPr>
              <a:t>birkaç</a:t>
            </a:r>
            <a:r>
              <a:rPr sz="1350" spc="-125" dirty="0">
                <a:latin typeface="Arial"/>
                <a:cs typeface="Arial"/>
              </a:rPr>
              <a:t> </a:t>
            </a:r>
            <a:r>
              <a:rPr sz="1350" spc="-75" dirty="0">
                <a:latin typeface="Arial"/>
                <a:cs typeface="Arial"/>
              </a:rPr>
              <a:t>Genel</a:t>
            </a:r>
            <a:r>
              <a:rPr sz="1350" spc="-80" dirty="0">
                <a:latin typeface="Arial"/>
                <a:cs typeface="Arial"/>
              </a:rPr>
              <a:t> </a:t>
            </a:r>
            <a:r>
              <a:rPr sz="1350" spc="-105" dirty="0">
                <a:latin typeface="Arial"/>
                <a:cs typeface="Arial"/>
              </a:rPr>
              <a:t>Bakış </a:t>
            </a:r>
            <a:r>
              <a:rPr sz="1350" spc="-70" dirty="0">
                <a:latin typeface="Arial"/>
                <a:cs typeface="Arial"/>
              </a:rPr>
              <a:t>Diyagramı</a:t>
            </a:r>
            <a:r>
              <a:rPr sz="1350" spc="-120" dirty="0">
                <a:latin typeface="Arial"/>
                <a:cs typeface="Arial"/>
              </a:rPr>
              <a:t> </a:t>
            </a:r>
            <a:r>
              <a:rPr sz="1350" spc="-40" dirty="0">
                <a:latin typeface="Arial"/>
                <a:cs typeface="Arial"/>
              </a:rPr>
              <a:t>çizilir.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81350" y="4504690"/>
            <a:ext cx="4561840" cy="96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81350" y="4504690"/>
            <a:ext cx="4561840" cy="965200"/>
          </a:xfrm>
          <a:prstGeom prst="rect">
            <a:avLst/>
          </a:prstGeom>
          <a:ln w="12700">
            <a:solidFill>
              <a:srgbClr val="1CACE3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marL="90170" marR="81915" algn="just">
              <a:lnSpc>
                <a:spcPct val="100000"/>
              </a:lnSpc>
            </a:pPr>
            <a:r>
              <a:rPr sz="1350" spc="-45" dirty="0">
                <a:latin typeface="Arial"/>
                <a:cs typeface="Arial"/>
              </a:rPr>
              <a:t>Geliştirilecek</a:t>
            </a:r>
            <a:r>
              <a:rPr sz="1350" spc="285" dirty="0">
                <a:latin typeface="Arial"/>
                <a:cs typeface="Arial"/>
              </a:rPr>
              <a:t> </a:t>
            </a:r>
            <a:r>
              <a:rPr sz="1350" spc="-25" dirty="0">
                <a:latin typeface="Arial"/>
                <a:cs typeface="Arial"/>
              </a:rPr>
              <a:t>bilgi </a:t>
            </a:r>
            <a:r>
              <a:rPr sz="1350" spc="-45" dirty="0">
                <a:latin typeface="Arial"/>
                <a:cs typeface="Arial"/>
              </a:rPr>
              <a:t>sisteminin  </a:t>
            </a:r>
            <a:r>
              <a:rPr sz="1350" spc="-85" dirty="0">
                <a:latin typeface="Arial"/>
                <a:cs typeface="Arial"/>
              </a:rPr>
              <a:t>dışsal </a:t>
            </a:r>
            <a:r>
              <a:rPr sz="1350" spc="-25" dirty="0">
                <a:latin typeface="Arial"/>
                <a:cs typeface="Arial"/>
              </a:rPr>
              <a:t>ilişkilerinin </a:t>
            </a:r>
            <a:r>
              <a:rPr sz="1350" spc="-60" dirty="0">
                <a:latin typeface="Arial"/>
                <a:cs typeface="Arial"/>
              </a:rPr>
              <a:t>göstermek  </a:t>
            </a:r>
            <a:r>
              <a:rPr sz="1350" spc="-75" dirty="0">
                <a:latin typeface="Arial"/>
                <a:cs typeface="Arial"/>
              </a:rPr>
              <a:t>amacıyla </a:t>
            </a:r>
            <a:r>
              <a:rPr sz="1350" spc="-50" dirty="0">
                <a:latin typeface="Arial"/>
                <a:cs typeface="Arial"/>
              </a:rPr>
              <a:t>kullanılır. </a:t>
            </a:r>
            <a:r>
              <a:rPr sz="1350" spc="-114" dirty="0">
                <a:latin typeface="Arial"/>
                <a:cs typeface="Arial"/>
              </a:rPr>
              <a:t>Yalnızca </a:t>
            </a:r>
            <a:r>
              <a:rPr sz="1350" dirty="0">
                <a:latin typeface="Arial"/>
                <a:cs typeface="Arial"/>
              </a:rPr>
              <a:t>bir </a:t>
            </a:r>
            <a:r>
              <a:rPr sz="1350" spc="-55" dirty="0">
                <a:latin typeface="Arial"/>
                <a:cs typeface="Arial"/>
              </a:rPr>
              <a:t>çember </a:t>
            </a:r>
            <a:r>
              <a:rPr sz="1350" spc="-75" dirty="0">
                <a:latin typeface="Arial"/>
                <a:cs typeface="Arial"/>
              </a:rPr>
              <a:t>ve </a:t>
            </a:r>
            <a:r>
              <a:rPr sz="1350" spc="-50" dirty="0">
                <a:latin typeface="Arial"/>
                <a:cs typeface="Arial"/>
              </a:rPr>
              <a:t>gerekli </a:t>
            </a:r>
            <a:r>
              <a:rPr sz="1350" spc="-95" dirty="0">
                <a:latin typeface="Arial"/>
                <a:cs typeface="Arial"/>
              </a:rPr>
              <a:t>sayıda </a:t>
            </a:r>
            <a:r>
              <a:rPr sz="1350" spc="-35" dirty="0">
                <a:latin typeface="Arial"/>
                <a:cs typeface="Arial"/>
              </a:rPr>
              <a:t>veri  </a:t>
            </a:r>
            <a:r>
              <a:rPr sz="1350" spc="-80" dirty="0">
                <a:latin typeface="Arial"/>
                <a:cs typeface="Arial"/>
              </a:rPr>
              <a:t>kaynağı</a:t>
            </a:r>
            <a:r>
              <a:rPr sz="1350" spc="-130" dirty="0">
                <a:latin typeface="Arial"/>
                <a:cs typeface="Arial"/>
              </a:rPr>
              <a:t> </a:t>
            </a:r>
            <a:r>
              <a:rPr sz="1350" spc="-15" dirty="0">
                <a:latin typeface="Arial"/>
                <a:cs typeface="Arial"/>
              </a:rPr>
              <a:t>ile</a:t>
            </a:r>
            <a:r>
              <a:rPr sz="1350" spc="-95" dirty="0">
                <a:latin typeface="Arial"/>
                <a:cs typeface="Arial"/>
              </a:rPr>
              <a:t> </a:t>
            </a:r>
            <a:r>
              <a:rPr sz="1350" spc="-45" dirty="0">
                <a:latin typeface="Arial"/>
                <a:cs typeface="Arial"/>
              </a:rPr>
              <a:t>aralarındaki</a:t>
            </a:r>
            <a:r>
              <a:rPr sz="1350" spc="-114" dirty="0">
                <a:latin typeface="Arial"/>
                <a:cs typeface="Arial"/>
              </a:rPr>
              <a:t> </a:t>
            </a:r>
            <a:r>
              <a:rPr sz="1350" spc="-30" dirty="0">
                <a:latin typeface="Arial"/>
                <a:cs typeface="Arial"/>
              </a:rPr>
              <a:t>veri</a:t>
            </a:r>
            <a:r>
              <a:rPr sz="1350" spc="-85" dirty="0">
                <a:latin typeface="Arial"/>
                <a:cs typeface="Arial"/>
              </a:rPr>
              <a:t> </a:t>
            </a:r>
            <a:r>
              <a:rPr sz="1350" spc="-60" dirty="0">
                <a:latin typeface="Arial"/>
                <a:cs typeface="Arial"/>
              </a:rPr>
              <a:t>akışlarının</a:t>
            </a:r>
            <a:r>
              <a:rPr sz="1350" spc="-135" dirty="0">
                <a:latin typeface="Arial"/>
                <a:cs typeface="Arial"/>
              </a:rPr>
              <a:t> </a:t>
            </a:r>
            <a:r>
              <a:rPr sz="1350" spc="-15" dirty="0">
                <a:latin typeface="Arial"/>
                <a:cs typeface="Arial"/>
              </a:rPr>
              <a:t>belirtimlerinden</a:t>
            </a:r>
            <a:r>
              <a:rPr sz="1350" spc="-114" dirty="0">
                <a:latin typeface="Arial"/>
                <a:cs typeface="Arial"/>
              </a:rPr>
              <a:t> </a:t>
            </a:r>
            <a:r>
              <a:rPr sz="1350" spc="-55" dirty="0">
                <a:latin typeface="Arial"/>
                <a:cs typeface="Arial"/>
              </a:rPr>
              <a:t>oluşur.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Veri Yer Tutucusu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1A41-149B-443D-83C8-0E5B77B35D2C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05" dirty="0"/>
              <a:t>Veri </a:t>
            </a:r>
            <a:r>
              <a:rPr spc="-450" dirty="0"/>
              <a:t>Akış</a:t>
            </a:r>
            <a:r>
              <a:rPr spc="-375" dirty="0"/>
              <a:t> </a:t>
            </a:r>
            <a:r>
              <a:rPr spc="-355" dirty="0"/>
              <a:t>Diyagramı	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75</a:t>
            </a:fld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1101608" y="1978905"/>
            <a:ext cx="6947744" cy="3020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82771" y="5188584"/>
            <a:ext cx="41719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latin typeface="Times New Roman"/>
                <a:cs typeface="Times New Roman"/>
              </a:rPr>
              <a:t>Sü</a:t>
            </a:r>
            <a:r>
              <a:rPr sz="1350" spc="5" dirty="0">
                <a:latin typeface="Times New Roman"/>
                <a:cs typeface="Times New Roman"/>
              </a:rPr>
              <a:t>r</a:t>
            </a:r>
            <a:r>
              <a:rPr sz="1350" spc="-25" dirty="0">
                <a:latin typeface="Times New Roman"/>
                <a:cs typeface="Times New Roman"/>
              </a:rPr>
              <a:t>e</a:t>
            </a:r>
            <a:r>
              <a:rPr sz="1350" dirty="0">
                <a:latin typeface="Times New Roman"/>
                <a:cs typeface="Times New Roman"/>
              </a:rPr>
              <a:t>ç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947" y="5188584"/>
            <a:ext cx="93218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40" dirty="0">
                <a:latin typeface="Times New Roman"/>
                <a:cs typeface="Times New Roman"/>
              </a:rPr>
              <a:t>Veri</a:t>
            </a:r>
            <a:r>
              <a:rPr sz="1350" spc="-8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Kaynağı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2650" y="5188584"/>
            <a:ext cx="71628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spc="-40" dirty="0">
                <a:latin typeface="Times New Roman"/>
                <a:cs typeface="Times New Roman"/>
              </a:rPr>
              <a:t>Veri</a:t>
            </a:r>
            <a:r>
              <a:rPr sz="1350" spc="-13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Akışı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2004" y="3677920"/>
            <a:ext cx="316865" cy="1484630"/>
          </a:xfrm>
          <a:custGeom>
            <a:avLst/>
            <a:gdLst/>
            <a:ahLst/>
            <a:cxnLst/>
            <a:rect l="l" t="t" r="r" b="b"/>
            <a:pathLst>
              <a:path w="316865" h="1484629">
                <a:moveTo>
                  <a:pt x="272546" y="73599"/>
                </a:moveTo>
                <a:lnTo>
                  <a:pt x="0" y="1482089"/>
                </a:lnTo>
                <a:lnTo>
                  <a:pt x="12471" y="1484502"/>
                </a:lnTo>
                <a:lnTo>
                  <a:pt x="284994" y="76004"/>
                </a:lnTo>
                <a:lnTo>
                  <a:pt x="272546" y="73599"/>
                </a:lnTo>
                <a:close/>
              </a:path>
              <a:path w="316865" h="1484629">
                <a:moveTo>
                  <a:pt x="310371" y="61086"/>
                </a:moveTo>
                <a:lnTo>
                  <a:pt x="274967" y="61086"/>
                </a:lnTo>
                <a:lnTo>
                  <a:pt x="287413" y="63499"/>
                </a:lnTo>
                <a:lnTo>
                  <a:pt x="284994" y="76004"/>
                </a:lnTo>
                <a:lnTo>
                  <a:pt x="316242" y="82041"/>
                </a:lnTo>
                <a:lnTo>
                  <a:pt x="310371" y="61086"/>
                </a:lnTo>
                <a:close/>
              </a:path>
              <a:path w="316865" h="1484629">
                <a:moveTo>
                  <a:pt x="274967" y="61086"/>
                </a:moveTo>
                <a:lnTo>
                  <a:pt x="272546" y="73599"/>
                </a:lnTo>
                <a:lnTo>
                  <a:pt x="284994" y="76004"/>
                </a:lnTo>
                <a:lnTo>
                  <a:pt x="287413" y="63499"/>
                </a:lnTo>
                <a:lnTo>
                  <a:pt x="274967" y="61086"/>
                </a:lnTo>
                <a:close/>
              </a:path>
              <a:path w="316865" h="1484629">
                <a:moveTo>
                  <a:pt x="293255" y="0"/>
                </a:moveTo>
                <a:lnTo>
                  <a:pt x="241312" y="67563"/>
                </a:lnTo>
                <a:lnTo>
                  <a:pt x="272546" y="73599"/>
                </a:lnTo>
                <a:lnTo>
                  <a:pt x="274967" y="61086"/>
                </a:lnTo>
                <a:lnTo>
                  <a:pt x="310371" y="61086"/>
                </a:lnTo>
                <a:lnTo>
                  <a:pt x="293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6786" y="3385820"/>
            <a:ext cx="76200" cy="1724660"/>
          </a:xfrm>
          <a:custGeom>
            <a:avLst/>
            <a:gdLst/>
            <a:ahLst/>
            <a:cxnLst/>
            <a:rect l="l" t="t" r="r" b="b"/>
            <a:pathLst>
              <a:path w="76200" h="1724660">
                <a:moveTo>
                  <a:pt x="44450" y="63500"/>
                </a:moveTo>
                <a:lnTo>
                  <a:pt x="31750" y="63500"/>
                </a:lnTo>
                <a:lnTo>
                  <a:pt x="34162" y="1724659"/>
                </a:lnTo>
                <a:lnTo>
                  <a:pt x="46862" y="1724659"/>
                </a:lnTo>
                <a:lnTo>
                  <a:pt x="44450" y="63500"/>
                </a:lnTo>
                <a:close/>
              </a:path>
              <a:path w="76200" h="1724660">
                <a:moveTo>
                  <a:pt x="37973" y="0"/>
                </a:moveTo>
                <a:lnTo>
                  <a:pt x="0" y="76200"/>
                </a:lnTo>
                <a:lnTo>
                  <a:pt x="31768" y="76200"/>
                </a:lnTo>
                <a:lnTo>
                  <a:pt x="31750" y="63500"/>
                </a:lnTo>
                <a:lnTo>
                  <a:pt x="69828" y="63500"/>
                </a:lnTo>
                <a:lnTo>
                  <a:pt x="37973" y="0"/>
                </a:lnTo>
                <a:close/>
              </a:path>
              <a:path w="76200" h="1724660">
                <a:moveTo>
                  <a:pt x="69828" y="63500"/>
                </a:moveTo>
                <a:lnTo>
                  <a:pt x="44450" y="63500"/>
                </a:lnTo>
                <a:lnTo>
                  <a:pt x="44468" y="76200"/>
                </a:lnTo>
                <a:lnTo>
                  <a:pt x="76200" y="76200"/>
                </a:lnTo>
                <a:lnTo>
                  <a:pt x="69828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32175" y="3611879"/>
            <a:ext cx="589915" cy="1569720"/>
          </a:xfrm>
          <a:custGeom>
            <a:avLst/>
            <a:gdLst/>
            <a:ahLst/>
            <a:cxnLst/>
            <a:rect l="l" t="t" r="r" b="b"/>
            <a:pathLst>
              <a:path w="589914" h="1569720">
                <a:moveTo>
                  <a:pt x="41720" y="69369"/>
                </a:moveTo>
                <a:lnTo>
                  <a:pt x="29764" y="73765"/>
                </a:lnTo>
                <a:lnTo>
                  <a:pt x="577596" y="1569339"/>
                </a:lnTo>
                <a:lnTo>
                  <a:pt x="589534" y="1565021"/>
                </a:lnTo>
                <a:lnTo>
                  <a:pt x="41720" y="69369"/>
                </a:lnTo>
                <a:close/>
              </a:path>
              <a:path w="589914" h="1569720">
                <a:moveTo>
                  <a:pt x="9525" y="0"/>
                </a:moveTo>
                <a:lnTo>
                  <a:pt x="0" y="84709"/>
                </a:lnTo>
                <a:lnTo>
                  <a:pt x="29764" y="73765"/>
                </a:lnTo>
                <a:lnTo>
                  <a:pt x="25400" y="61849"/>
                </a:lnTo>
                <a:lnTo>
                  <a:pt x="37337" y="57404"/>
                </a:lnTo>
                <a:lnTo>
                  <a:pt x="70423" y="57404"/>
                </a:lnTo>
                <a:lnTo>
                  <a:pt x="9525" y="0"/>
                </a:lnTo>
                <a:close/>
              </a:path>
              <a:path w="589914" h="1569720">
                <a:moveTo>
                  <a:pt x="37337" y="57404"/>
                </a:moveTo>
                <a:lnTo>
                  <a:pt x="25400" y="61849"/>
                </a:lnTo>
                <a:lnTo>
                  <a:pt x="29764" y="73765"/>
                </a:lnTo>
                <a:lnTo>
                  <a:pt x="41720" y="69369"/>
                </a:lnTo>
                <a:lnTo>
                  <a:pt x="37337" y="57404"/>
                </a:lnTo>
                <a:close/>
              </a:path>
              <a:path w="589914" h="1569720">
                <a:moveTo>
                  <a:pt x="70423" y="57404"/>
                </a:moveTo>
                <a:lnTo>
                  <a:pt x="37337" y="57404"/>
                </a:lnTo>
                <a:lnTo>
                  <a:pt x="41720" y="69369"/>
                </a:lnTo>
                <a:lnTo>
                  <a:pt x="71500" y="58420"/>
                </a:lnTo>
                <a:lnTo>
                  <a:pt x="70423" y="57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Veri Yer Tutucusu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28FC5-5238-4CBC-A443-AFD2228B8571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77646"/>
            <a:ext cx="71507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none" spc="-280" dirty="0"/>
              <a:t>Veri </a:t>
            </a:r>
            <a:r>
              <a:rPr sz="4400" u="none" spc="-415" dirty="0"/>
              <a:t>Akış </a:t>
            </a:r>
            <a:r>
              <a:rPr sz="4400" u="none" spc="-325" dirty="0"/>
              <a:t>Diyagramı </a:t>
            </a:r>
            <a:r>
              <a:rPr sz="4400" u="none" spc="-285" dirty="0"/>
              <a:t>Neyi</a:t>
            </a:r>
            <a:r>
              <a:rPr sz="4400" u="none" spc="-180" dirty="0"/>
              <a:t> </a:t>
            </a:r>
            <a:r>
              <a:rPr sz="4400" u="none" spc="-225" dirty="0"/>
              <a:t>Gösterir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76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810577" y="1874520"/>
            <a:ext cx="7332980" cy="260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Bilgi sisteminin durağan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yapısını,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Bilgi sisteminin </a:t>
            </a:r>
            <a:r>
              <a:rPr sz="1800" spc="-5" dirty="0">
                <a:latin typeface="Arial"/>
                <a:cs typeface="Arial"/>
              </a:rPr>
              <a:t>süreçlerini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bu süreçler arasındaki </a:t>
            </a:r>
            <a:r>
              <a:rPr sz="1800" dirty="0">
                <a:latin typeface="Arial"/>
                <a:cs typeface="Arial"/>
              </a:rPr>
              <a:t>veri </a:t>
            </a:r>
            <a:r>
              <a:rPr sz="1800" spc="-5" dirty="0">
                <a:latin typeface="Arial"/>
                <a:cs typeface="Arial"/>
              </a:rPr>
              <a:t>akış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ilişkisini,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Bilgi sistemi ile ilişkili olan </a:t>
            </a:r>
            <a:r>
              <a:rPr sz="1800" dirty="0">
                <a:latin typeface="Arial"/>
                <a:cs typeface="Arial"/>
              </a:rPr>
              <a:t>kurum </a:t>
            </a:r>
            <a:r>
              <a:rPr sz="1800" spc="-5" dirty="0">
                <a:latin typeface="Arial"/>
                <a:cs typeface="Arial"/>
              </a:rPr>
              <a:t>birimlerini </a:t>
            </a:r>
            <a:r>
              <a:rPr sz="1800" spc="-25" dirty="0">
                <a:latin typeface="Arial"/>
                <a:cs typeface="Arial"/>
              </a:rPr>
              <a:t>ya </a:t>
            </a:r>
            <a:r>
              <a:rPr sz="1800" spc="-5" dirty="0">
                <a:latin typeface="Arial"/>
                <a:cs typeface="Arial"/>
              </a:rPr>
              <a:t>da </a:t>
            </a:r>
            <a:r>
              <a:rPr sz="1800" spc="-10" dirty="0">
                <a:latin typeface="Arial"/>
                <a:cs typeface="Arial"/>
              </a:rPr>
              <a:t>dış </a:t>
            </a:r>
            <a:r>
              <a:rPr sz="1800" spc="-5" dirty="0">
                <a:latin typeface="Arial"/>
                <a:cs typeface="Arial"/>
              </a:rPr>
              <a:t>birimleri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kaynak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olarak,</a:t>
            </a:r>
            <a:endParaRPr sz="1800">
              <a:latin typeface="Arial"/>
              <a:cs typeface="Arial"/>
            </a:endParaRPr>
          </a:p>
          <a:p>
            <a:pPr marL="269240" marR="250825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Bilgi sistemi için gerekli olan ana veri </a:t>
            </a:r>
            <a:r>
              <a:rPr sz="1800" spc="-10" dirty="0">
                <a:latin typeface="Arial"/>
                <a:cs typeface="Arial"/>
              </a:rPr>
              <a:t>depolarının </a:t>
            </a:r>
            <a:r>
              <a:rPr sz="1800" spc="-5" dirty="0">
                <a:latin typeface="Arial"/>
                <a:cs typeface="Arial"/>
              </a:rPr>
              <a:t>neler olduğunu ve  hangi </a:t>
            </a:r>
            <a:r>
              <a:rPr sz="1800" dirty="0">
                <a:latin typeface="Arial"/>
                <a:cs typeface="Arial"/>
              </a:rPr>
              <a:t>süreçler </a:t>
            </a:r>
            <a:r>
              <a:rPr sz="1800" spc="-5" dirty="0">
                <a:latin typeface="Arial"/>
                <a:cs typeface="Arial"/>
              </a:rPr>
              <a:t>tarafından</a:t>
            </a:r>
            <a:r>
              <a:rPr sz="1800" spc="-10" dirty="0">
                <a:latin typeface="Arial"/>
                <a:cs typeface="Arial"/>
              </a:rPr>
              <a:t> kullanıldığını,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Bilgi sisteminin süreçlerini </a:t>
            </a:r>
            <a:r>
              <a:rPr sz="1800" spc="-10" dirty="0">
                <a:latin typeface="Arial"/>
                <a:cs typeface="Arial"/>
              </a:rPr>
              <a:t>yukarıdan-aşağıya ayrıştırma </a:t>
            </a:r>
            <a:r>
              <a:rPr sz="1800" spc="-5" dirty="0">
                <a:latin typeface="Arial"/>
                <a:cs typeface="Arial"/>
              </a:rPr>
              <a:t>ile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gösterir.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7979" y="4490720"/>
            <a:ext cx="3822700" cy="2151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3498-24BD-4854-AF47-F3381E921A2B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1042034"/>
            <a:ext cx="70275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-260" dirty="0"/>
              <a:t>Veri </a:t>
            </a:r>
            <a:r>
              <a:rPr sz="4000" u="none" spc="-380" dirty="0"/>
              <a:t>Akış </a:t>
            </a:r>
            <a:r>
              <a:rPr sz="4000" u="none" spc="-305" dirty="0"/>
              <a:t>Diyagramı </a:t>
            </a:r>
            <a:r>
              <a:rPr sz="4000" u="none" spc="-260" dirty="0"/>
              <a:t>Neyi</a:t>
            </a:r>
            <a:r>
              <a:rPr sz="4000" u="none" spc="-160" dirty="0"/>
              <a:t> </a:t>
            </a:r>
            <a:r>
              <a:rPr sz="4000" u="none" spc="-300" dirty="0"/>
              <a:t>Göstermez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77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810577" y="1874520"/>
            <a:ext cx="7394575" cy="172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Bilgi sistemi süreçlerinin zamana ilişkin durumunu ve bu duruma ilişkin  bilgileri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göstermez.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Bilgi sistemi süreçlerinin </a:t>
            </a:r>
            <a:r>
              <a:rPr sz="1800" dirty="0">
                <a:latin typeface="Arial"/>
                <a:cs typeface="Arial"/>
              </a:rPr>
              <a:t>kendi </a:t>
            </a:r>
            <a:r>
              <a:rPr sz="1800" spc="-5" dirty="0">
                <a:latin typeface="Arial"/>
                <a:cs typeface="Arial"/>
              </a:rPr>
              <a:t>aralarındaki </a:t>
            </a:r>
            <a:r>
              <a:rPr sz="1800" dirty="0">
                <a:latin typeface="Arial"/>
                <a:cs typeface="Arial"/>
              </a:rPr>
              <a:t>karar </a:t>
            </a:r>
            <a:r>
              <a:rPr sz="1800" spc="-5" dirty="0">
                <a:latin typeface="Arial"/>
                <a:cs typeface="Arial"/>
              </a:rPr>
              <a:t>ilişkisini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göstermez.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Gerek bilgi </a:t>
            </a:r>
            <a:r>
              <a:rPr sz="1800" dirty="0">
                <a:latin typeface="Arial"/>
                <a:cs typeface="Arial"/>
              </a:rPr>
              <a:t>sistemi süreçleri, </a:t>
            </a:r>
            <a:r>
              <a:rPr sz="1800" spc="-5" dirty="0">
                <a:latin typeface="Arial"/>
                <a:cs typeface="Arial"/>
              </a:rPr>
              <a:t>gerekse akışları 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5" dirty="0">
                <a:latin typeface="Arial"/>
                <a:cs typeface="Arial"/>
              </a:rPr>
              <a:t>veri kaynakları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depoları için </a:t>
            </a:r>
            <a:r>
              <a:rPr sz="1800" spc="-15" dirty="0">
                <a:latin typeface="Arial"/>
                <a:cs typeface="Arial"/>
              </a:rPr>
              <a:t>ayrıntı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içermez.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3520" y="4310379"/>
            <a:ext cx="3825239" cy="2148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46B5C-0CB6-4990-9409-03B470C0F2F0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425" dirty="0"/>
              <a:t>Süreç </a:t>
            </a:r>
            <a:r>
              <a:rPr spc="-400" dirty="0"/>
              <a:t>Tanımlama</a:t>
            </a:r>
            <a:r>
              <a:rPr spc="-220" dirty="0"/>
              <a:t> </a:t>
            </a:r>
            <a:r>
              <a:rPr spc="-190" dirty="0"/>
              <a:t>Dili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78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1979"/>
            <a:ext cx="6613525" cy="235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5" dirty="0">
                <a:latin typeface="Arial"/>
                <a:cs typeface="Arial"/>
              </a:rPr>
              <a:t>Bilgi </a:t>
            </a:r>
            <a:r>
              <a:rPr sz="2000" dirty="0">
                <a:latin typeface="Arial"/>
                <a:cs typeface="Arial"/>
              </a:rPr>
              <a:t>sistemi </a:t>
            </a:r>
            <a:r>
              <a:rPr sz="2000" spc="-5" dirty="0">
                <a:latin typeface="Arial"/>
                <a:cs typeface="Arial"/>
              </a:rPr>
              <a:t>süreçlerinin iç </a:t>
            </a:r>
            <a:r>
              <a:rPr sz="2000" spc="-10" dirty="0">
                <a:latin typeface="Arial"/>
                <a:cs typeface="Arial"/>
              </a:rPr>
              <a:t>yapılarını </a:t>
            </a:r>
            <a:r>
              <a:rPr sz="2000" dirty="0">
                <a:latin typeface="Arial"/>
                <a:cs typeface="Arial"/>
              </a:rPr>
              <a:t>belirtmek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amacıyla;</a:t>
            </a:r>
            <a:endParaRPr sz="20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kullanılan </a:t>
            </a:r>
            <a:r>
              <a:rPr sz="2000" dirty="0">
                <a:latin typeface="Arial"/>
                <a:cs typeface="Arial"/>
              </a:rPr>
              <a:t>araç, </a:t>
            </a:r>
            <a:r>
              <a:rPr sz="2000" spc="-5" dirty="0">
                <a:latin typeface="Arial"/>
                <a:cs typeface="Arial"/>
              </a:rPr>
              <a:t>yöntem </a:t>
            </a:r>
            <a:r>
              <a:rPr sz="2000" spc="-15" dirty="0">
                <a:latin typeface="Arial"/>
                <a:cs typeface="Arial"/>
              </a:rPr>
              <a:t>ya </a:t>
            </a:r>
            <a:r>
              <a:rPr sz="2000" dirty="0">
                <a:latin typeface="Arial"/>
                <a:cs typeface="Arial"/>
              </a:rPr>
              <a:t>da </a:t>
            </a:r>
            <a:r>
              <a:rPr sz="2000" spc="-5" dirty="0">
                <a:latin typeface="Arial"/>
                <a:cs typeface="Arial"/>
              </a:rPr>
              <a:t>gösterim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biçimleridir.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90000"/>
              <a:buFont typeface="Wingdings"/>
              <a:buChar char=""/>
              <a:tabLst>
                <a:tab pos="269240" algn="l"/>
              </a:tabLst>
            </a:pPr>
            <a:r>
              <a:rPr sz="2000" spc="-5" dirty="0">
                <a:latin typeface="Arial"/>
                <a:cs typeface="Arial"/>
              </a:rPr>
              <a:t>Üç </a:t>
            </a:r>
            <a:r>
              <a:rPr sz="2000" dirty="0">
                <a:latin typeface="Arial"/>
                <a:cs typeface="Arial"/>
              </a:rPr>
              <a:t>farklı </a:t>
            </a:r>
            <a:r>
              <a:rPr sz="2000" spc="-5" dirty="0">
                <a:latin typeface="Arial"/>
                <a:cs typeface="Arial"/>
              </a:rPr>
              <a:t>yaklaşım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izlenir:</a:t>
            </a:r>
            <a:endParaRPr sz="2000">
              <a:latin typeface="Arial"/>
              <a:cs typeface="Arial"/>
            </a:endParaRPr>
          </a:p>
          <a:p>
            <a:pPr marL="579120" lvl="1" indent="-182880">
              <a:lnSpc>
                <a:spcPct val="100000"/>
              </a:lnSpc>
              <a:spcBef>
                <a:spcPts val="445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sz="1800" spc="-5" dirty="0">
                <a:latin typeface="Arial"/>
                <a:cs typeface="Arial"/>
              </a:rPr>
              <a:t>Düz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Metin</a:t>
            </a:r>
            <a:endParaRPr sz="1800">
              <a:latin typeface="Arial"/>
              <a:cs typeface="Arial"/>
            </a:endParaRPr>
          </a:p>
          <a:p>
            <a:pPr marL="579120" lvl="1" indent="-182880">
              <a:lnSpc>
                <a:spcPct val="100000"/>
              </a:lnSpc>
              <a:spcBef>
                <a:spcPts val="44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sz="1800" spc="-5" dirty="0">
                <a:latin typeface="Arial"/>
                <a:cs typeface="Arial"/>
              </a:rPr>
              <a:t>Şablon</a:t>
            </a:r>
            <a:endParaRPr sz="1800">
              <a:latin typeface="Arial"/>
              <a:cs typeface="Arial"/>
            </a:endParaRPr>
          </a:p>
          <a:p>
            <a:pPr marL="579120" lvl="1" indent="-182880">
              <a:lnSpc>
                <a:spcPct val="100000"/>
              </a:lnSpc>
              <a:spcBef>
                <a:spcPts val="420"/>
              </a:spcBef>
              <a:buClr>
                <a:srgbClr val="FF0000"/>
              </a:buClr>
              <a:buSzPct val="55555"/>
              <a:buFont typeface="Wingdings"/>
              <a:buChar char=""/>
              <a:tabLst>
                <a:tab pos="579755" algn="l"/>
              </a:tabLst>
            </a:pPr>
            <a:r>
              <a:rPr sz="1800" spc="-30" dirty="0">
                <a:latin typeface="Arial"/>
                <a:cs typeface="Arial"/>
              </a:rPr>
              <a:t>Yapısal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İngilizce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75859" y="2875279"/>
            <a:ext cx="2448560" cy="2448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B8AC-1C88-40CB-85B5-C192B38792A7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455" dirty="0"/>
              <a:t>Düz</a:t>
            </a:r>
            <a:r>
              <a:rPr spc="-420" dirty="0"/>
              <a:t> </a:t>
            </a:r>
            <a:r>
              <a:rPr spc="-90" dirty="0"/>
              <a:t>Metin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79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277100" cy="320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Üçgeni </a:t>
            </a:r>
            <a:r>
              <a:rPr sz="1800" spc="-20" dirty="0">
                <a:latin typeface="Arial"/>
                <a:cs typeface="Arial"/>
              </a:rPr>
              <a:t>inceler, </a:t>
            </a:r>
            <a:r>
              <a:rPr sz="1800" spc="-5" dirty="0">
                <a:latin typeface="Arial"/>
                <a:cs typeface="Arial"/>
              </a:rPr>
              <a:t>üçgenin kenar </a:t>
            </a:r>
            <a:r>
              <a:rPr sz="1800" spc="-10" dirty="0">
                <a:latin typeface="Arial"/>
                <a:cs typeface="Arial"/>
              </a:rPr>
              <a:t>boyutlarını </a:t>
            </a:r>
            <a:r>
              <a:rPr sz="1800" dirty="0">
                <a:latin typeface="Arial"/>
                <a:cs typeface="Arial"/>
              </a:rPr>
              <a:t>A,B,C) </a:t>
            </a:r>
            <a:r>
              <a:rPr sz="1800" spc="-5" dirty="0">
                <a:latin typeface="Arial"/>
                <a:cs typeface="Arial"/>
              </a:rPr>
              <a:t>girdi olarak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alır.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Süreç </a:t>
            </a:r>
            <a:r>
              <a:rPr sz="1800" spc="-5" dirty="0">
                <a:latin typeface="Arial"/>
                <a:cs typeface="Arial"/>
              </a:rPr>
              <a:t>önce bütün bu değerlerin </a:t>
            </a:r>
            <a:r>
              <a:rPr sz="1800" spc="-10" dirty="0">
                <a:latin typeface="Arial"/>
                <a:cs typeface="Arial"/>
              </a:rPr>
              <a:t>pozitif </a:t>
            </a:r>
            <a:r>
              <a:rPr sz="1800" spc="-5" dirty="0">
                <a:latin typeface="Arial"/>
                <a:cs typeface="Arial"/>
              </a:rPr>
              <a:t>olup </a:t>
            </a:r>
            <a:r>
              <a:rPr sz="1800" spc="-10" dirty="0">
                <a:latin typeface="Arial"/>
                <a:cs typeface="Arial"/>
              </a:rPr>
              <a:t>olmadığını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denetler.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Eğer değerlerden biri negatif ise hata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verir.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Süreç tüm </a:t>
            </a:r>
            <a:r>
              <a:rPr sz="1800" dirty="0">
                <a:latin typeface="Arial"/>
                <a:cs typeface="Arial"/>
              </a:rPr>
              <a:t>kenar </a:t>
            </a:r>
            <a:r>
              <a:rPr sz="1800" spc="-10" dirty="0">
                <a:latin typeface="Arial"/>
                <a:cs typeface="Arial"/>
              </a:rPr>
              <a:t>uzunluklarının </a:t>
            </a:r>
            <a:r>
              <a:rPr sz="1800" spc="-5" dirty="0">
                <a:latin typeface="Arial"/>
                <a:cs typeface="Arial"/>
              </a:rPr>
              <a:t>bir üçgeni </a:t>
            </a:r>
            <a:r>
              <a:rPr sz="1800" spc="-10" dirty="0">
                <a:latin typeface="Arial"/>
                <a:cs typeface="Arial"/>
              </a:rPr>
              <a:t>belirleyecek </a:t>
            </a:r>
            <a:r>
              <a:rPr sz="1800" dirty="0">
                <a:latin typeface="Arial"/>
                <a:cs typeface="Arial"/>
              </a:rPr>
              <a:t>şekilde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geçerli</a:t>
            </a:r>
            <a:endParaRPr sz="180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olup </a:t>
            </a:r>
            <a:r>
              <a:rPr sz="1800" spc="-10" dirty="0">
                <a:latin typeface="Arial"/>
                <a:cs typeface="Arial"/>
              </a:rPr>
              <a:t>olmadığını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denetler.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Eğer geçerli ise </a:t>
            </a:r>
            <a:r>
              <a:rPr sz="1800" spc="-15" dirty="0">
                <a:latin typeface="Arial"/>
                <a:cs typeface="Arial"/>
              </a:rPr>
              <a:t>eşkenar, </a:t>
            </a:r>
            <a:r>
              <a:rPr sz="1800" spc="-5" dirty="0">
                <a:latin typeface="Arial"/>
                <a:cs typeface="Arial"/>
              </a:rPr>
              <a:t>ikizkenar </a:t>
            </a:r>
            <a:r>
              <a:rPr sz="1800" spc="-15" dirty="0">
                <a:latin typeface="Arial"/>
                <a:cs typeface="Arial"/>
              </a:rPr>
              <a:t>veya </a:t>
            </a:r>
            <a:r>
              <a:rPr sz="1800" spc="-5" dirty="0">
                <a:latin typeface="Arial"/>
                <a:cs typeface="Arial"/>
              </a:rPr>
              <a:t>çeşitkenar olduğunu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belirler.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FA03-6A75-4A88-81AD-5B7511253D88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475" dirty="0"/>
              <a:t>Yazılım</a:t>
            </a:r>
            <a:r>
              <a:rPr spc="-345" dirty="0"/>
              <a:t> </a:t>
            </a:r>
            <a:r>
              <a:rPr spc="-375" dirty="0"/>
              <a:t>Kaynakları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64359"/>
            <a:ext cx="7137400" cy="136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741045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00" dirty="0">
                <a:latin typeface="Arial"/>
                <a:cs typeface="Arial"/>
              </a:rPr>
              <a:t>Büyük </a:t>
            </a:r>
            <a:r>
              <a:rPr sz="1800" spc="-60" dirty="0">
                <a:latin typeface="Arial"/>
                <a:cs typeface="Arial"/>
              </a:rPr>
              <a:t>ölçekte </a:t>
            </a:r>
            <a:r>
              <a:rPr sz="1800" spc="-30" dirty="0">
                <a:latin typeface="Arial"/>
                <a:cs typeface="Arial"/>
              </a:rPr>
              <a:t>otomatik </a:t>
            </a:r>
            <a:r>
              <a:rPr sz="1800" spc="-80" dirty="0">
                <a:latin typeface="Arial"/>
                <a:cs typeface="Arial"/>
              </a:rPr>
              <a:t>hale </a:t>
            </a:r>
            <a:r>
              <a:rPr sz="1800" spc="-40" dirty="0">
                <a:latin typeface="Arial"/>
                <a:cs typeface="Arial"/>
              </a:rPr>
              <a:t>getirilmiş </a:t>
            </a:r>
            <a:r>
              <a:rPr sz="1800" spc="-105" dirty="0">
                <a:latin typeface="Arial"/>
                <a:cs typeface="Arial"/>
              </a:rPr>
              <a:t>ve </a:t>
            </a:r>
            <a:r>
              <a:rPr sz="1800" spc="-80" dirty="0">
                <a:latin typeface="Arial"/>
                <a:cs typeface="Arial"/>
              </a:rPr>
              <a:t>bilgisayar </a:t>
            </a:r>
            <a:r>
              <a:rPr sz="1800" spc="-60" dirty="0">
                <a:latin typeface="Arial"/>
                <a:cs typeface="Arial"/>
              </a:rPr>
              <a:t>destekli</a:t>
            </a:r>
            <a:r>
              <a:rPr sz="1800" spc="-26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olarak  </a:t>
            </a:r>
            <a:r>
              <a:rPr sz="1800" spc="-70" dirty="0">
                <a:latin typeface="Arial"/>
                <a:cs typeface="Arial"/>
              </a:rPr>
              <a:t>kullanılmaktadır.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B1B1B1"/>
              </a:buClr>
              <a:buFont typeface="Wingdings"/>
              <a:buChar char=""/>
            </a:pPr>
            <a:endParaRPr sz="1650">
              <a:latin typeface="Times New Roman"/>
              <a:cs typeface="Times New Roman"/>
            </a:endParaRPr>
          </a:p>
          <a:p>
            <a:pPr marL="269240" marR="5080" indent="-256540">
              <a:lnSpc>
                <a:spcPct val="100000"/>
              </a:lnSpc>
              <a:spcBef>
                <a:spcPts val="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95" dirty="0">
                <a:solidFill>
                  <a:srgbClr val="C00000"/>
                </a:solidFill>
                <a:latin typeface="Arial"/>
                <a:cs typeface="Arial"/>
              </a:rPr>
              <a:t>Bilgisayar </a:t>
            </a:r>
            <a:r>
              <a:rPr sz="1800" spc="-80" dirty="0">
                <a:solidFill>
                  <a:srgbClr val="C00000"/>
                </a:solidFill>
                <a:latin typeface="Arial"/>
                <a:cs typeface="Arial"/>
              </a:rPr>
              <a:t>Destekli </a:t>
            </a:r>
            <a:r>
              <a:rPr sz="1800" spc="-145" dirty="0">
                <a:solidFill>
                  <a:srgbClr val="C00000"/>
                </a:solidFill>
                <a:latin typeface="Arial"/>
                <a:cs typeface="Arial"/>
              </a:rPr>
              <a:t>Tasarım </a:t>
            </a:r>
            <a:r>
              <a:rPr sz="1800" spc="-170" dirty="0">
                <a:latin typeface="Arial"/>
                <a:cs typeface="Arial"/>
              </a:rPr>
              <a:t>(CAD) </a:t>
            </a:r>
            <a:r>
              <a:rPr sz="1800" spc="-105" dirty="0">
                <a:latin typeface="Arial"/>
                <a:cs typeface="Arial"/>
              </a:rPr>
              <a:t>ve </a:t>
            </a:r>
            <a:r>
              <a:rPr sz="1800" spc="-95" dirty="0">
                <a:solidFill>
                  <a:srgbClr val="373086"/>
                </a:solidFill>
                <a:latin typeface="Arial"/>
                <a:cs typeface="Arial"/>
              </a:rPr>
              <a:t>Bilgisayar </a:t>
            </a:r>
            <a:r>
              <a:rPr sz="1800" spc="-80" dirty="0">
                <a:solidFill>
                  <a:srgbClr val="373086"/>
                </a:solidFill>
                <a:latin typeface="Arial"/>
                <a:cs typeface="Arial"/>
              </a:rPr>
              <a:t>Destekli </a:t>
            </a:r>
            <a:r>
              <a:rPr sz="1800" spc="-55" dirty="0">
                <a:solidFill>
                  <a:srgbClr val="373086"/>
                </a:solidFill>
                <a:latin typeface="Arial"/>
                <a:cs typeface="Arial"/>
              </a:rPr>
              <a:t>Mühendislik </a:t>
            </a:r>
            <a:r>
              <a:rPr sz="1800" spc="-225" dirty="0">
                <a:latin typeface="Arial"/>
                <a:cs typeface="Arial"/>
              </a:rPr>
              <a:t>(CASE)  </a:t>
            </a:r>
            <a:r>
              <a:rPr sz="1800" spc="-80" dirty="0">
                <a:latin typeface="Arial"/>
                <a:cs typeface="Arial"/>
              </a:rPr>
              <a:t>araçları </a:t>
            </a:r>
            <a:r>
              <a:rPr sz="1800" spc="-75" dirty="0">
                <a:latin typeface="Arial"/>
                <a:cs typeface="Arial"/>
              </a:rPr>
              <a:t>olarak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bilinmektedirler.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9657" y="3553191"/>
            <a:ext cx="5278655" cy="2526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DA90B-EA97-45A4-9AF1-EC00134BC3F7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380" dirty="0"/>
              <a:t>Şablon	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80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245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Süreç : </a:t>
            </a:r>
            <a:r>
              <a:rPr sz="1800" spc="-5" dirty="0">
                <a:latin typeface="Arial"/>
                <a:cs typeface="Arial"/>
              </a:rPr>
              <a:t>Üçgeni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İncele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577" y="2311082"/>
            <a:ext cx="765810" cy="73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Girdi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305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Çıktı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295" y="2311082"/>
            <a:ext cx="2560320" cy="73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Üçgenin </a:t>
            </a:r>
            <a:r>
              <a:rPr sz="1800" dirty="0">
                <a:latin typeface="Arial"/>
                <a:cs typeface="Arial"/>
              </a:rPr>
              <a:t>kenar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boyutları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Üçgen </a:t>
            </a:r>
            <a:r>
              <a:rPr sz="1800" dirty="0">
                <a:latin typeface="Arial"/>
                <a:cs typeface="Arial"/>
              </a:rPr>
              <a:t>türü, </a:t>
            </a:r>
            <a:r>
              <a:rPr sz="1800" spc="-5" dirty="0">
                <a:latin typeface="Arial"/>
                <a:cs typeface="Arial"/>
              </a:rPr>
              <a:t>hata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iletisi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577" y="3190303"/>
            <a:ext cx="75139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İşlem : </a:t>
            </a:r>
            <a:r>
              <a:rPr sz="1800" spc="-5" dirty="0">
                <a:latin typeface="Arial"/>
                <a:cs typeface="Arial"/>
              </a:rPr>
              <a:t>A,B,C değerlerinin </a:t>
            </a:r>
            <a:r>
              <a:rPr sz="1800" spc="-10" dirty="0">
                <a:latin typeface="Arial"/>
                <a:cs typeface="Arial"/>
              </a:rPr>
              <a:t>pozitif olup/olmadığını </a:t>
            </a:r>
            <a:r>
              <a:rPr sz="1800" spc="-5" dirty="0">
                <a:latin typeface="Arial"/>
                <a:cs typeface="Arial"/>
              </a:rPr>
              <a:t>denetle. Negatif ise  hata iletisi </a:t>
            </a:r>
            <a:r>
              <a:rPr sz="1800" spc="-30" dirty="0">
                <a:latin typeface="Arial"/>
                <a:cs typeface="Arial"/>
              </a:rPr>
              <a:t>ver. </a:t>
            </a:r>
            <a:r>
              <a:rPr sz="1800" dirty="0">
                <a:latin typeface="Arial"/>
                <a:cs typeface="Arial"/>
              </a:rPr>
              <a:t>A,B,C </a:t>
            </a:r>
            <a:r>
              <a:rPr sz="1800" spc="-5" dirty="0">
                <a:latin typeface="Arial"/>
                <a:cs typeface="Arial"/>
              </a:rPr>
              <a:t>değerlerinin geçerli olup olmadıklarını denetle.  </a:t>
            </a:r>
            <a:r>
              <a:rPr sz="1800" dirty="0">
                <a:latin typeface="Arial"/>
                <a:cs typeface="Arial"/>
              </a:rPr>
              <a:t>Eğer </a:t>
            </a:r>
            <a:r>
              <a:rPr sz="1800" spc="-5" dirty="0">
                <a:latin typeface="Arial"/>
                <a:cs typeface="Arial"/>
              </a:rPr>
              <a:t>geçerli değerler ise üçgenin türünü belirle </a:t>
            </a:r>
            <a:r>
              <a:rPr sz="1800" spc="-15" dirty="0">
                <a:latin typeface="Arial"/>
                <a:cs typeface="Arial"/>
              </a:rPr>
              <a:t>(eşkenar, </a:t>
            </a:r>
            <a:r>
              <a:rPr sz="1800" spc="-5" dirty="0">
                <a:latin typeface="Arial"/>
                <a:cs typeface="Arial"/>
              </a:rPr>
              <a:t>ikizkenar </a:t>
            </a:r>
            <a:r>
              <a:rPr sz="1800" spc="-15" dirty="0">
                <a:latin typeface="Arial"/>
                <a:cs typeface="Arial"/>
              </a:rPr>
              <a:t>veya  </a:t>
            </a:r>
            <a:r>
              <a:rPr sz="1800" spc="-5" dirty="0">
                <a:latin typeface="Arial"/>
                <a:cs typeface="Arial"/>
              </a:rPr>
              <a:t>çeşitkenar). Değilse hata iletisi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43373" y="4056935"/>
            <a:ext cx="1854552" cy="2094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Veri Yer Tutucusu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A8AE0-B041-4E3B-A87D-D5C2DE387D4D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495" dirty="0"/>
              <a:t>Yapısal</a:t>
            </a:r>
            <a:r>
              <a:rPr spc="-365" dirty="0"/>
              <a:t> </a:t>
            </a:r>
            <a:r>
              <a:rPr spc="-285" dirty="0"/>
              <a:t>İngilizce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793718"/>
            <a:ext cx="5504815" cy="39560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69240" marR="1704339" indent="-256540">
              <a:lnSpc>
                <a:spcPct val="100000"/>
              </a:lnSpc>
              <a:spcBef>
                <a:spcPts val="41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sz="2400" dirty="0">
                <a:latin typeface="Arial"/>
                <a:cs typeface="Arial"/>
              </a:rPr>
              <a:t>Procedure : Üçgeni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İncele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Arial"/>
                <a:cs typeface="Arial"/>
              </a:rPr>
              <a:t>Üçgenin </a:t>
            </a:r>
            <a:r>
              <a:rPr sz="1800" dirty="0">
                <a:latin typeface="Arial"/>
                <a:cs typeface="Arial"/>
              </a:rPr>
              <a:t>kenar </a:t>
            </a:r>
            <a:r>
              <a:rPr sz="1800" spc="-10" dirty="0">
                <a:latin typeface="Arial"/>
                <a:cs typeface="Arial"/>
              </a:rPr>
              <a:t>boyutlarını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oku</a:t>
            </a:r>
            <a:endParaRPr sz="1800">
              <a:latin typeface="Arial"/>
              <a:cs typeface="Arial"/>
            </a:endParaRPr>
          </a:p>
          <a:p>
            <a:pPr marL="396240">
              <a:lnSpc>
                <a:spcPct val="100000"/>
              </a:lnSpc>
              <a:spcBef>
                <a:spcPts val="200"/>
              </a:spcBef>
            </a:pPr>
            <a:r>
              <a:rPr sz="1600" spc="-5" dirty="0">
                <a:latin typeface="Arial"/>
                <a:cs typeface="Arial"/>
              </a:rPr>
              <a:t>If </a:t>
            </a:r>
            <a:r>
              <a:rPr sz="1600" spc="-10" dirty="0">
                <a:latin typeface="Arial"/>
                <a:cs typeface="Arial"/>
              </a:rPr>
              <a:t>herhangi </a:t>
            </a:r>
            <a:r>
              <a:rPr sz="1600" spc="-5" dirty="0">
                <a:latin typeface="Arial"/>
                <a:cs typeface="Arial"/>
              </a:rPr>
              <a:t>bir </a:t>
            </a:r>
            <a:r>
              <a:rPr sz="1600" spc="-15" dirty="0">
                <a:latin typeface="Arial"/>
                <a:cs typeface="Arial"/>
              </a:rPr>
              <a:t>boyut </a:t>
            </a:r>
            <a:r>
              <a:rPr sz="1600" spc="-10" dirty="0">
                <a:latin typeface="Arial"/>
                <a:cs typeface="Arial"/>
              </a:rPr>
              <a:t>negatif then</a:t>
            </a:r>
            <a:r>
              <a:rPr sz="1600" spc="24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HATA</a:t>
            </a:r>
            <a:endParaRPr sz="1600">
              <a:latin typeface="Arial"/>
              <a:cs typeface="Arial"/>
            </a:endParaRPr>
          </a:p>
          <a:p>
            <a:pPr marL="396240">
              <a:lnSpc>
                <a:spcPct val="100000"/>
              </a:lnSpc>
              <a:spcBef>
                <a:spcPts val="185"/>
              </a:spcBef>
            </a:pPr>
            <a:r>
              <a:rPr sz="1600" spc="-5" dirty="0">
                <a:latin typeface="Arial"/>
                <a:cs typeface="Arial"/>
              </a:rPr>
              <a:t>If en </a:t>
            </a:r>
            <a:r>
              <a:rPr sz="1600" spc="-10" dirty="0">
                <a:latin typeface="Arial"/>
                <a:cs typeface="Arial"/>
              </a:rPr>
              <a:t>büyük kenar diğer </a:t>
            </a:r>
            <a:r>
              <a:rPr sz="1600" dirty="0">
                <a:latin typeface="Arial"/>
                <a:cs typeface="Arial"/>
              </a:rPr>
              <a:t>iki </a:t>
            </a:r>
            <a:r>
              <a:rPr sz="1600" spc="-10" dirty="0">
                <a:latin typeface="Arial"/>
                <a:cs typeface="Arial"/>
              </a:rPr>
              <a:t>kenar toplamından </a:t>
            </a:r>
            <a:r>
              <a:rPr sz="1600" spc="-5" dirty="0">
                <a:latin typeface="Arial"/>
                <a:cs typeface="Arial"/>
              </a:rPr>
              <a:t>küçük</a:t>
            </a:r>
            <a:r>
              <a:rPr sz="1600" spc="3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then</a:t>
            </a:r>
            <a:endParaRPr sz="1600">
              <a:latin typeface="Arial"/>
              <a:cs typeface="Arial"/>
            </a:endParaRPr>
          </a:p>
          <a:p>
            <a:pPr marL="1041400">
              <a:lnSpc>
                <a:spcPct val="100000"/>
              </a:lnSpc>
              <a:spcBef>
                <a:spcPts val="215"/>
              </a:spcBef>
            </a:pPr>
            <a:r>
              <a:rPr sz="1800" spc="-5" dirty="0">
                <a:latin typeface="Arial"/>
                <a:cs typeface="Arial"/>
              </a:rPr>
              <a:t>begin</a:t>
            </a:r>
            <a:endParaRPr sz="1800">
              <a:latin typeface="Arial"/>
              <a:cs typeface="Arial"/>
            </a:endParaRPr>
          </a:p>
          <a:p>
            <a:pPr marL="1221740">
              <a:lnSpc>
                <a:spcPct val="100000"/>
              </a:lnSpc>
              <a:spcBef>
                <a:spcPts val="225"/>
              </a:spcBef>
            </a:pPr>
            <a:r>
              <a:rPr sz="1800" spc="-5" dirty="0">
                <a:latin typeface="Arial"/>
                <a:cs typeface="Arial"/>
              </a:rPr>
              <a:t>eşit </a:t>
            </a:r>
            <a:r>
              <a:rPr sz="1800" dirty="0">
                <a:latin typeface="Arial"/>
                <a:cs typeface="Arial"/>
              </a:rPr>
              <a:t>kenar </a:t>
            </a:r>
            <a:r>
              <a:rPr sz="1800" spc="-15" dirty="0">
                <a:latin typeface="Arial"/>
                <a:cs typeface="Arial"/>
              </a:rPr>
              <a:t>sayısını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belirle</a:t>
            </a:r>
            <a:endParaRPr sz="1800">
              <a:latin typeface="Arial"/>
              <a:cs typeface="Arial"/>
            </a:endParaRPr>
          </a:p>
          <a:p>
            <a:pPr marL="1221740" marR="1363345">
              <a:lnSpc>
                <a:spcPct val="1099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If </a:t>
            </a:r>
            <a:r>
              <a:rPr sz="1800" dirty="0">
                <a:latin typeface="Arial"/>
                <a:cs typeface="Arial"/>
              </a:rPr>
              <a:t>3 kenar </a:t>
            </a:r>
            <a:r>
              <a:rPr sz="1800" spc="-5" dirty="0">
                <a:latin typeface="Arial"/>
                <a:cs typeface="Arial"/>
              </a:rPr>
              <a:t>eşit then eşkenar  If </a:t>
            </a:r>
            <a:r>
              <a:rPr sz="1800" dirty="0">
                <a:latin typeface="Arial"/>
                <a:cs typeface="Arial"/>
              </a:rPr>
              <a:t>2 </a:t>
            </a:r>
            <a:r>
              <a:rPr sz="1800" spc="-5" dirty="0">
                <a:latin typeface="Arial"/>
                <a:cs typeface="Arial"/>
              </a:rPr>
              <a:t>kenar eşit then </a:t>
            </a:r>
            <a:r>
              <a:rPr sz="1800" dirty="0">
                <a:latin typeface="Arial"/>
                <a:cs typeface="Arial"/>
              </a:rPr>
              <a:t>ikiz kenar  </a:t>
            </a:r>
            <a:r>
              <a:rPr sz="1800" spc="-5" dirty="0">
                <a:latin typeface="Arial"/>
                <a:cs typeface="Arial"/>
              </a:rPr>
              <a:t>If </a:t>
            </a:r>
            <a:r>
              <a:rPr sz="1800" dirty="0">
                <a:latin typeface="Arial"/>
                <a:cs typeface="Arial"/>
              </a:rPr>
              <a:t>1 kenar </a:t>
            </a:r>
            <a:r>
              <a:rPr sz="1800" spc="-5" dirty="0">
                <a:latin typeface="Arial"/>
                <a:cs typeface="Arial"/>
              </a:rPr>
              <a:t>eşit çeşitkenar  Üçgen </a:t>
            </a:r>
            <a:r>
              <a:rPr sz="1800" dirty="0">
                <a:latin typeface="Arial"/>
                <a:cs typeface="Arial"/>
              </a:rPr>
              <a:t>türünü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yaz.</a:t>
            </a:r>
            <a:endParaRPr sz="1800">
              <a:latin typeface="Arial"/>
              <a:cs typeface="Arial"/>
            </a:endParaRPr>
          </a:p>
          <a:p>
            <a:pPr marL="1041400">
              <a:lnSpc>
                <a:spcPct val="100000"/>
              </a:lnSpc>
              <a:spcBef>
                <a:spcPts val="225"/>
              </a:spcBef>
            </a:pPr>
            <a:r>
              <a:rPr sz="1800" spc="-10" dirty="0">
                <a:latin typeface="Arial"/>
                <a:cs typeface="Arial"/>
              </a:rPr>
              <a:t>end</a:t>
            </a:r>
            <a:endParaRPr sz="1800">
              <a:latin typeface="Arial"/>
              <a:cs typeface="Arial"/>
            </a:endParaRPr>
          </a:p>
          <a:p>
            <a:pPr marL="396240">
              <a:lnSpc>
                <a:spcPct val="100000"/>
              </a:lnSpc>
              <a:spcBef>
                <a:spcPts val="200"/>
              </a:spcBef>
            </a:pPr>
            <a:r>
              <a:rPr sz="1600" spc="-5" dirty="0">
                <a:latin typeface="Arial"/>
                <a:cs typeface="Arial"/>
              </a:rPr>
              <a:t>else </a:t>
            </a:r>
            <a:r>
              <a:rPr sz="1600" spc="-10" dirty="0">
                <a:latin typeface="Arial"/>
                <a:cs typeface="Arial"/>
              </a:rPr>
              <a:t>degerler üçgen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belirtmiyor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200"/>
              </a:spcBef>
            </a:pPr>
            <a:r>
              <a:rPr sz="1800" spc="-5" dirty="0">
                <a:latin typeface="Arial"/>
                <a:cs typeface="Arial"/>
              </a:rPr>
              <a:t>Endproc.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85540" y="3406140"/>
            <a:ext cx="5123179" cy="257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74D7-8013-40C7-B423-9CED9A8D0B93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1042034"/>
            <a:ext cx="69735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-295" dirty="0"/>
              <a:t>Kullanıcı </a:t>
            </a:r>
            <a:r>
              <a:rPr sz="4000" u="none" spc="-330" dirty="0"/>
              <a:t>Arayüz </a:t>
            </a:r>
            <a:r>
              <a:rPr sz="4000" u="none" spc="-180" dirty="0"/>
              <a:t>Prototipleme</a:t>
            </a:r>
            <a:r>
              <a:rPr sz="4000" u="none" spc="-70" dirty="0"/>
              <a:t> </a:t>
            </a:r>
            <a:r>
              <a:rPr sz="4000" u="none" spc="-445" dirty="0"/>
              <a:t>(KAP)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195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90195" algn="l"/>
              </a:tabLst>
            </a:pPr>
            <a:r>
              <a:rPr dirty="0"/>
              <a:t>Ekran </a:t>
            </a:r>
            <a:r>
              <a:rPr spc="-5" dirty="0"/>
              <a:t>tasarımı için </a:t>
            </a:r>
            <a:r>
              <a:rPr spc="-10" dirty="0"/>
              <a:t>kullanıcıdan </a:t>
            </a:r>
            <a:r>
              <a:rPr spc="-5" dirty="0"/>
              <a:t>onay alınması</a:t>
            </a:r>
            <a:r>
              <a:rPr spc="-10" dirty="0"/>
              <a:t> </a:t>
            </a:r>
            <a:r>
              <a:rPr spc="-20" dirty="0"/>
              <a:t>esastır.</a:t>
            </a:r>
          </a:p>
          <a:p>
            <a:pPr marL="20955"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90195" marR="508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90195" algn="l"/>
              </a:tabLst>
            </a:pPr>
            <a:r>
              <a:rPr dirty="0"/>
              <a:t>Geleneksel </a:t>
            </a:r>
            <a:r>
              <a:rPr spc="-10" dirty="0"/>
              <a:t>yaklaşımlarda </a:t>
            </a:r>
            <a:r>
              <a:rPr spc="-5" dirty="0"/>
              <a:t>bilgi </a:t>
            </a:r>
            <a:r>
              <a:rPr dirty="0"/>
              <a:t>sistemi </a:t>
            </a:r>
            <a:r>
              <a:rPr spc="-5" dirty="0"/>
              <a:t>girdi </a:t>
            </a:r>
            <a:r>
              <a:rPr dirty="0"/>
              <a:t>ve </a:t>
            </a:r>
            <a:r>
              <a:rPr spc="-10" dirty="0"/>
              <a:t>çıktılarının </a:t>
            </a:r>
            <a:r>
              <a:rPr spc="-5" dirty="0"/>
              <a:t>tanımları el ile  kağıt </a:t>
            </a:r>
            <a:r>
              <a:rPr spc="-10" dirty="0"/>
              <a:t>üzerinde </a:t>
            </a:r>
            <a:r>
              <a:rPr spc="-15" dirty="0"/>
              <a:t>yapılır </a:t>
            </a:r>
            <a:r>
              <a:rPr dirty="0"/>
              <a:t>ve </a:t>
            </a:r>
            <a:r>
              <a:rPr spc="-10" dirty="0"/>
              <a:t>kullanıcılardan </a:t>
            </a:r>
            <a:r>
              <a:rPr spc="-5" dirty="0"/>
              <a:t>bu </a:t>
            </a:r>
            <a:r>
              <a:rPr spc="-10" dirty="0"/>
              <a:t>biçimiyle </a:t>
            </a:r>
            <a:r>
              <a:rPr spc="-5" dirty="0"/>
              <a:t>onay </a:t>
            </a:r>
            <a:r>
              <a:rPr spc="-10" dirty="0"/>
              <a:t>alınmaya  </a:t>
            </a:r>
            <a:r>
              <a:rPr spc="-20" dirty="0"/>
              <a:t>çalışılır.</a:t>
            </a:r>
          </a:p>
          <a:p>
            <a:pPr marL="20955">
              <a:lnSpc>
                <a:spcPct val="100000"/>
              </a:lnSpc>
              <a:spcBef>
                <a:spcPts val="35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90195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90195" algn="l"/>
              </a:tabLst>
            </a:pPr>
            <a:r>
              <a:rPr dirty="0"/>
              <a:t>Gereksinimlerin </a:t>
            </a:r>
            <a:r>
              <a:rPr spc="-5" dirty="0"/>
              <a:t>kesinleştirilmesini</a:t>
            </a:r>
            <a:r>
              <a:rPr spc="-95" dirty="0"/>
              <a:t> </a:t>
            </a:r>
            <a:r>
              <a:rPr spc="-15" dirty="0"/>
              <a:t>kolaylaştırır.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82</a:t>
            </a:fld>
            <a:endParaRPr spc="-50" dirty="0"/>
          </a:p>
        </p:txBody>
      </p:sp>
      <p:sp>
        <p:nvSpPr>
          <p:cNvPr id="5" name="object 5"/>
          <p:cNvSpPr/>
          <p:nvPr/>
        </p:nvSpPr>
        <p:spPr>
          <a:xfrm>
            <a:off x="6164579" y="3655059"/>
            <a:ext cx="1935479" cy="232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3B73-B7F2-488B-86AA-BB5C881B1178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725" dirty="0"/>
              <a:t>KAP</a:t>
            </a:r>
            <a:r>
              <a:rPr spc="-350" dirty="0"/>
              <a:t> </a:t>
            </a:r>
            <a:r>
              <a:rPr spc="-250" dirty="0"/>
              <a:t>Özellikleri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309484" cy="161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20" dirty="0">
                <a:latin typeface="Arial"/>
                <a:cs typeface="Arial"/>
              </a:rPr>
              <a:t>Ayrılan </a:t>
            </a:r>
            <a:r>
              <a:rPr sz="1800" spc="-5" dirty="0">
                <a:latin typeface="Arial"/>
                <a:cs typeface="Arial"/>
              </a:rPr>
              <a:t>zaman </a:t>
            </a:r>
            <a:r>
              <a:rPr sz="1800" dirty="0">
                <a:latin typeface="Arial"/>
                <a:cs typeface="Arial"/>
              </a:rPr>
              <a:t>sistem </a:t>
            </a:r>
            <a:r>
              <a:rPr sz="1800" spc="-10" dirty="0">
                <a:latin typeface="Arial"/>
                <a:cs typeface="Arial"/>
              </a:rPr>
              <a:t>analizi </a:t>
            </a:r>
            <a:r>
              <a:rPr sz="1800" spc="-5" dirty="0">
                <a:latin typeface="Arial"/>
                <a:cs typeface="Arial"/>
              </a:rPr>
              <a:t>için </a:t>
            </a:r>
            <a:r>
              <a:rPr sz="1800" spc="-15" dirty="0">
                <a:latin typeface="Arial"/>
                <a:cs typeface="Arial"/>
              </a:rPr>
              <a:t>ayrılan </a:t>
            </a:r>
            <a:r>
              <a:rPr sz="1800" spc="-10" dirty="0">
                <a:latin typeface="Arial"/>
                <a:cs typeface="Arial"/>
              </a:rPr>
              <a:t>zamanın </a:t>
            </a:r>
            <a:r>
              <a:rPr sz="1800" spc="-5" dirty="0">
                <a:latin typeface="Arial"/>
                <a:cs typeface="Arial"/>
              </a:rPr>
              <a:t>%5’ini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aşmamalıdır.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Her </a:t>
            </a:r>
            <a:r>
              <a:rPr sz="1800" spc="-10" dirty="0">
                <a:latin typeface="Arial"/>
                <a:cs typeface="Arial"/>
              </a:rPr>
              <a:t>özellik </a:t>
            </a:r>
            <a:r>
              <a:rPr sz="1800" spc="-5" dirty="0">
                <a:latin typeface="Arial"/>
                <a:cs typeface="Arial"/>
              </a:rPr>
              <a:t>bir </a:t>
            </a:r>
            <a:r>
              <a:rPr sz="1800" dirty="0">
                <a:latin typeface="Arial"/>
                <a:cs typeface="Arial"/>
              </a:rPr>
              <a:t>kez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gösterilmelidir.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Hiç bir içsel işlem </a:t>
            </a:r>
            <a:r>
              <a:rPr sz="1800" spc="-10" dirty="0">
                <a:latin typeface="Arial"/>
                <a:cs typeface="Arial"/>
              </a:rPr>
              <a:t>içermemelidir.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57352" y="2402341"/>
            <a:ext cx="3770228" cy="3840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862C-7FFB-45AB-9309-E38B174D56CA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725" dirty="0"/>
              <a:t>KAP</a:t>
            </a:r>
            <a:r>
              <a:rPr spc="-395" dirty="0"/>
              <a:t> </a:t>
            </a:r>
            <a:r>
              <a:rPr spc="-305" dirty="0"/>
              <a:t>Raporları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132955" cy="123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10" dirty="0">
                <a:latin typeface="Arial"/>
                <a:cs typeface="Arial"/>
              </a:rPr>
              <a:t>Raporların </a:t>
            </a:r>
            <a:r>
              <a:rPr sz="1800" spc="-5" dirty="0">
                <a:latin typeface="Arial"/>
                <a:cs typeface="Arial"/>
              </a:rPr>
              <a:t>bir </a:t>
            </a:r>
            <a:r>
              <a:rPr sz="1800" dirty="0">
                <a:latin typeface="Arial"/>
                <a:cs typeface="Arial"/>
              </a:rPr>
              <a:t>kod </a:t>
            </a:r>
            <a:r>
              <a:rPr sz="1800" spc="-5" dirty="0">
                <a:latin typeface="Arial"/>
                <a:cs typeface="Arial"/>
              </a:rPr>
              <a:t>numarası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olmalıdır.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B1B1B1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marL="269240" marR="5080" indent="-256540">
              <a:lnSpc>
                <a:spcPct val="100000"/>
              </a:lnSpc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spc="-5" dirty="0">
                <a:latin typeface="Arial"/>
                <a:cs typeface="Arial"/>
              </a:rPr>
              <a:t>Her </a:t>
            </a:r>
            <a:r>
              <a:rPr sz="1800" dirty="0">
                <a:latin typeface="Arial"/>
                <a:cs typeface="Arial"/>
              </a:rPr>
              <a:t>rapor </a:t>
            </a:r>
            <a:r>
              <a:rPr sz="1800" spc="-5" dirty="0">
                <a:latin typeface="Arial"/>
                <a:cs typeface="Arial"/>
              </a:rPr>
              <a:t>için örnek çıktı </a:t>
            </a:r>
            <a:r>
              <a:rPr sz="1800" spc="-15" dirty="0">
                <a:latin typeface="Arial"/>
                <a:cs typeface="Arial"/>
              </a:rPr>
              <a:t>yapısı </a:t>
            </a:r>
            <a:r>
              <a:rPr sz="1800" spc="-20" dirty="0">
                <a:latin typeface="Arial"/>
                <a:cs typeface="Arial"/>
              </a:rPr>
              <a:t>ayarlanır. </a:t>
            </a:r>
            <a:r>
              <a:rPr sz="1800" spc="5" dirty="0">
                <a:latin typeface="Arial"/>
                <a:cs typeface="Arial"/>
              </a:rPr>
              <a:t>Word </a:t>
            </a:r>
            <a:r>
              <a:rPr sz="1800" spc="-5" dirty="0">
                <a:latin typeface="Arial"/>
                <a:cs typeface="Arial"/>
              </a:rPr>
              <a:t>dokümanında örnek  </a:t>
            </a:r>
            <a:r>
              <a:rPr sz="1800" spc="-15" dirty="0">
                <a:latin typeface="Arial"/>
                <a:cs typeface="Arial"/>
              </a:rPr>
              <a:t>yapı </a:t>
            </a:r>
            <a:r>
              <a:rPr sz="1800" spc="-20" dirty="0">
                <a:latin typeface="Arial"/>
                <a:cs typeface="Arial"/>
              </a:rPr>
              <a:t>hazırlanır. </a:t>
            </a:r>
            <a:r>
              <a:rPr sz="1800" dirty="0">
                <a:latin typeface="Arial"/>
                <a:cs typeface="Arial"/>
              </a:rPr>
              <a:t>İlgili </a:t>
            </a:r>
            <a:r>
              <a:rPr sz="1800" spc="-5" dirty="0">
                <a:latin typeface="Arial"/>
                <a:cs typeface="Arial"/>
              </a:rPr>
              <a:t>çıktı gönderilirken bu çıktı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gönderilir.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7920" y="3347720"/>
            <a:ext cx="2816860" cy="2816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77C2-5E0B-4DE3-A2DB-56FD5916ECE3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75" dirty="0"/>
              <a:t>Sistem </a:t>
            </a:r>
            <a:r>
              <a:rPr spc="-325" dirty="0"/>
              <a:t>Analiz</a:t>
            </a:r>
            <a:r>
              <a:rPr spc="-265" dirty="0"/>
              <a:t> </a:t>
            </a:r>
            <a:r>
              <a:rPr spc="-350" dirty="0"/>
              <a:t>Raporu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874520"/>
            <a:ext cx="7152005" cy="238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6540">
              <a:lnSpc>
                <a:spcPct val="100000"/>
              </a:lnSpc>
              <a:spcBef>
                <a:spcPts val="10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Sistem </a:t>
            </a:r>
            <a:r>
              <a:rPr sz="1800" spc="-5" dirty="0">
                <a:latin typeface="Arial"/>
                <a:cs typeface="Arial"/>
              </a:rPr>
              <a:t>analiz çalışması </a:t>
            </a:r>
            <a:r>
              <a:rPr sz="1800" dirty="0">
                <a:latin typeface="Arial"/>
                <a:cs typeface="Arial"/>
              </a:rPr>
              <a:t>sonucunda </a:t>
            </a:r>
            <a:r>
              <a:rPr sz="1800" spc="-10" dirty="0">
                <a:latin typeface="Arial"/>
                <a:cs typeface="Arial"/>
              </a:rPr>
              <a:t>alınan </a:t>
            </a:r>
            <a:r>
              <a:rPr sz="1800" dirty="0">
                <a:latin typeface="Arial"/>
                <a:cs typeface="Arial"/>
              </a:rPr>
              <a:t>rapordur (şartname). Söz  </a:t>
            </a:r>
            <a:r>
              <a:rPr sz="1800" spc="-5" dirty="0">
                <a:latin typeface="Arial"/>
                <a:cs typeface="Arial"/>
              </a:rPr>
              <a:t>Konusu rapor </a:t>
            </a:r>
            <a:r>
              <a:rPr sz="1800" spc="-10" dirty="0">
                <a:latin typeface="Arial"/>
                <a:cs typeface="Arial"/>
              </a:rPr>
              <a:t>çalışmanın </a:t>
            </a:r>
            <a:r>
              <a:rPr sz="1800" spc="-5" dirty="0">
                <a:latin typeface="Arial"/>
                <a:cs typeface="Arial"/>
              </a:rPr>
              <a:t>tüm </a:t>
            </a:r>
            <a:r>
              <a:rPr sz="1800" spc="-10" dirty="0">
                <a:latin typeface="Arial"/>
                <a:cs typeface="Arial"/>
              </a:rPr>
              <a:t>ayrıntılarını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içerir.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1280"/>
              </a:spcBef>
              <a:buClr>
                <a:srgbClr val="B1B1B1"/>
              </a:buClr>
              <a:buSzPct val="88888"/>
              <a:buFont typeface="Wingdings"/>
              <a:buChar char=""/>
              <a:tabLst>
                <a:tab pos="269240" algn="l"/>
              </a:tabLst>
            </a:pPr>
            <a:r>
              <a:rPr sz="1800" dirty="0">
                <a:latin typeface="Arial"/>
                <a:cs typeface="Arial"/>
              </a:rPr>
              <a:t>5 </a:t>
            </a:r>
            <a:r>
              <a:rPr sz="1800" spc="-5" dirty="0">
                <a:latin typeface="Arial"/>
                <a:cs typeface="Arial"/>
              </a:rPr>
              <a:t>ana bölümde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incelenebilir.</a:t>
            </a:r>
            <a:endParaRPr sz="18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Giriş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10" dirty="0">
                <a:latin typeface="Arial"/>
                <a:cs typeface="Arial"/>
              </a:rPr>
              <a:t>Mevcut </a:t>
            </a:r>
            <a:r>
              <a:rPr sz="1500" dirty="0">
                <a:latin typeface="Arial"/>
                <a:cs typeface="Arial"/>
              </a:rPr>
              <a:t>sistemin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incelenmesi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5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İstenen sistem mantıksal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modeli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59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spc="-5" dirty="0">
                <a:latin typeface="Arial"/>
                <a:cs typeface="Arial"/>
              </a:rPr>
              <a:t>Arayüz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gerekleri</a:t>
            </a:r>
            <a:endParaRPr sz="15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59"/>
              </a:spcBef>
              <a:buClr>
                <a:srgbClr val="FF0000"/>
              </a:buClr>
              <a:buSzPct val="73333"/>
              <a:buFont typeface="Wingdings"/>
              <a:buChar char=""/>
              <a:tabLst>
                <a:tab pos="571500" algn="l"/>
              </a:tabLst>
            </a:pPr>
            <a:r>
              <a:rPr sz="1500" dirty="0">
                <a:latin typeface="Arial"/>
                <a:cs typeface="Arial"/>
              </a:rPr>
              <a:t>Belgeleme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gerekleri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1020" y="2824479"/>
            <a:ext cx="3685539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5A25-7922-4D01-B89E-98F5F90BA4B8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293052"/>
            <a:ext cx="4847590" cy="137731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994"/>
              </a:spcBef>
            </a:pPr>
            <a:r>
              <a:rPr u="none" spc="-204" dirty="0"/>
              <a:t>Geliştirim</a:t>
            </a:r>
            <a:r>
              <a:rPr u="none" spc="-320" dirty="0"/>
              <a:t> </a:t>
            </a:r>
            <a:r>
              <a:rPr u="none" spc="-250" dirty="0"/>
              <a:t>Masrafları  </a:t>
            </a:r>
            <a:r>
              <a:rPr u="none" spc="-350" dirty="0"/>
              <a:t>Karşılaştırması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86</a:t>
            </a:fld>
            <a:endParaRPr spc="-50" dirty="0"/>
          </a:p>
        </p:txBody>
      </p:sp>
      <p:sp>
        <p:nvSpPr>
          <p:cNvPr id="4" name="object 4"/>
          <p:cNvSpPr/>
          <p:nvPr/>
        </p:nvSpPr>
        <p:spPr>
          <a:xfrm>
            <a:off x="2422056" y="1977972"/>
            <a:ext cx="90896" cy="200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7641" y="2100873"/>
            <a:ext cx="4417060" cy="2978150"/>
          </a:xfrm>
          <a:custGeom>
            <a:avLst/>
            <a:gdLst/>
            <a:ahLst/>
            <a:cxnLst/>
            <a:rect l="l" t="t" r="r" b="b"/>
            <a:pathLst>
              <a:path w="4417059" h="2978150">
                <a:moveTo>
                  <a:pt x="0" y="0"/>
                </a:moveTo>
                <a:lnTo>
                  <a:pt x="0" y="2977559"/>
                </a:lnTo>
                <a:lnTo>
                  <a:pt x="4416716" y="2977559"/>
                </a:lnTo>
              </a:path>
            </a:pathLst>
          </a:custGeom>
          <a:ln w="15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1832" y="4269411"/>
            <a:ext cx="329565" cy="809625"/>
          </a:xfrm>
          <a:custGeom>
            <a:avLst/>
            <a:gdLst/>
            <a:ahLst/>
            <a:cxnLst/>
            <a:rect l="l" t="t" r="r" b="b"/>
            <a:pathLst>
              <a:path w="329564" h="809625">
                <a:moveTo>
                  <a:pt x="0" y="809021"/>
                </a:moveTo>
                <a:lnTo>
                  <a:pt x="329299" y="809021"/>
                </a:lnTo>
                <a:lnTo>
                  <a:pt x="329299" y="0"/>
                </a:lnTo>
                <a:lnTo>
                  <a:pt x="0" y="0"/>
                </a:lnTo>
                <a:lnTo>
                  <a:pt x="0" y="809021"/>
                </a:lnTo>
                <a:close/>
              </a:path>
            </a:pathLst>
          </a:custGeom>
          <a:solidFill>
            <a:srgbClr val="D7E7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1833" y="4269411"/>
            <a:ext cx="329565" cy="809625"/>
          </a:xfrm>
          <a:custGeom>
            <a:avLst/>
            <a:gdLst/>
            <a:ahLst/>
            <a:cxnLst/>
            <a:rect l="l" t="t" r="r" b="b"/>
            <a:pathLst>
              <a:path w="329564" h="809625">
                <a:moveTo>
                  <a:pt x="0" y="809021"/>
                </a:moveTo>
                <a:lnTo>
                  <a:pt x="329299" y="809021"/>
                </a:lnTo>
                <a:lnTo>
                  <a:pt x="329299" y="0"/>
                </a:lnTo>
                <a:lnTo>
                  <a:pt x="0" y="0"/>
                </a:lnTo>
                <a:lnTo>
                  <a:pt x="0" y="809021"/>
                </a:lnTo>
                <a:close/>
              </a:path>
            </a:pathLst>
          </a:custGeom>
          <a:ln w="298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5698" y="2986657"/>
            <a:ext cx="344805" cy="2092325"/>
          </a:xfrm>
          <a:custGeom>
            <a:avLst/>
            <a:gdLst/>
            <a:ahLst/>
            <a:cxnLst/>
            <a:rect l="l" t="t" r="r" b="b"/>
            <a:pathLst>
              <a:path w="344804" h="2092325">
                <a:moveTo>
                  <a:pt x="0" y="2091775"/>
                </a:moveTo>
                <a:lnTo>
                  <a:pt x="344191" y="2091775"/>
                </a:lnTo>
                <a:lnTo>
                  <a:pt x="344191" y="0"/>
                </a:lnTo>
                <a:lnTo>
                  <a:pt x="0" y="0"/>
                </a:lnTo>
                <a:lnTo>
                  <a:pt x="0" y="2091775"/>
                </a:lnTo>
                <a:close/>
              </a:path>
            </a:pathLst>
          </a:custGeom>
          <a:solidFill>
            <a:srgbClr val="D2E1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5698" y="2986657"/>
            <a:ext cx="344805" cy="2092325"/>
          </a:xfrm>
          <a:custGeom>
            <a:avLst/>
            <a:gdLst/>
            <a:ahLst/>
            <a:cxnLst/>
            <a:rect l="l" t="t" r="r" b="b"/>
            <a:pathLst>
              <a:path w="344804" h="2092325">
                <a:moveTo>
                  <a:pt x="0" y="2091775"/>
                </a:moveTo>
                <a:lnTo>
                  <a:pt x="344191" y="2091775"/>
                </a:lnTo>
                <a:lnTo>
                  <a:pt x="344191" y="0"/>
                </a:lnTo>
                <a:lnTo>
                  <a:pt x="0" y="0"/>
                </a:lnTo>
                <a:lnTo>
                  <a:pt x="0" y="2091775"/>
                </a:lnTo>
                <a:close/>
              </a:path>
            </a:pathLst>
          </a:custGeom>
          <a:ln w="297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9503" y="2421489"/>
            <a:ext cx="344805" cy="2657475"/>
          </a:xfrm>
          <a:custGeom>
            <a:avLst/>
            <a:gdLst/>
            <a:ahLst/>
            <a:cxnLst/>
            <a:rect l="l" t="t" r="r" b="b"/>
            <a:pathLst>
              <a:path w="344804" h="2657475">
                <a:moveTo>
                  <a:pt x="0" y="2656943"/>
                </a:moveTo>
                <a:lnTo>
                  <a:pt x="344191" y="2656943"/>
                </a:lnTo>
                <a:lnTo>
                  <a:pt x="344191" y="0"/>
                </a:lnTo>
                <a:lnTo>
                  <a:pt x="0" y="0"/>
                </a:lnTo>
                <a:lnTo>
                  <a:pt x="0" y="2656943"/>
                </a:lnTo>
                <a:close/>
              </a:path>
            </a:pathLst>
          </a:custGeom>
          <a:solidFill>
            <a:srgbClr val="F38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9503" y="2421489"/>
            <a:ext cx="344805" cy="2657475"/>
          </a:xfrm>
          <a:custGeom>
            <a:avLst/>
            <a:gdLst/>
            <a:ahLst/>
            <a:cxnLst/>
            <a:rect l="l" t="t" r="r" b="b"/>
            <a:pathLst>
              <a:path w="344804" h="2657475">
                <a:moveTo>
                  <a:pt x="0" y="2656943"/>
                </a:moveTo>
                <a:lnTo>
                  <a:pt x="344191" y="2656943"/>
                </a:lnTo>
                <a:lnTo>
                  <a:pt x="344191" y="0"/>
                </a:lnTo>
                <a:lnTo>
                  <a:pt x="0" y="0"/>
                </a:lnTo>
                <a:lnTo>
                  <a:pt x="0" y="2656943"/>
                </a:lnTo>
                <a:close/>
              </a:path>
            </a:pathLst>
          </a:custGeom>
          <a:ln w="29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92481" y="3612534"/>
            <a:ext cx="329565" cy="1466215"/>
          </a:xfrm>
          <a:custGeom>
            <a:avLst/>
            <a:gdLst/>
            <a:ahLst/>
            <a:cxnLst/>
            <a:rect l="l" t="t" r="r" b="b"/>
            <a:pathLst>
              <a:path w="329564" h="1466214">
                <a:moveTo>
                  <a:pt x="0" y="1465898"/>
                </a:moveTo>
                <a:lnTo>
                  <a:pt x="329299" y="1465898"/>
                </a:lnTo>
                <a:lnTo>
                  <a:pt x="329299" y="0"/>
                </a:lnTo>
                <a:lnTo>
                  <a:pt x="0" y="0"/>
                </a:lnTo>
                <a:lnTo>
                  <a:pt x="0" y="1465898"/>
                </a:lnTo>
                <a:close/>
              </a:path>
            </a:pathLst>
          </a:custGeom>
          <a:solidFill>
            <a:srgbClr val="D7E7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2481" y="3612534"/>
            <a:ext cx="329565" cy="1466215"/>
          </a:xfrm>
          <a:custGeom>
            <a:avLst/>
            <a:gdLst/>
            <a:ahLst/>
            <a:cxnLst/>
            <a:rect l="l" t="t" r="r" b="b"/>
            <a:pathLst>
              <a:path w="329564" h="1466214">
                <a:moveTo>
                  <a:pt x="0" y="1465898"/>
                </a:moveTo>
                <a:lnTo>
                  <a:pt x="329299" y="1465898"/>
                </a:lnTo>
                <a:lnTo>
                  <a:pt x="329299" y="0"/>
                </a:lnTo>
                <a:lnTo>
                  <a:pt x="0" y="0"/>
                </a:lnTo>
                <a:lnTo>
                  <a:pt x="0" y="1465898"/>
                </a:lnTo>
                <a:close/>
              </a:path>
            </a:pathLst>
          </a:custGeom>
          <a:ln w="297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66331" y="3612534"/>
            <a:ext cx="344805" cy="1466215"/>
          </a:xfrm>
          <a:custGeom>
            <a:avLst/>
            <a:gdLst/>
            <a:ahLst/>
            <a:cxnLst/>
            <a:rect l="l" t="t" r="r" b="b"/>
            <a:pathLst>
              <a:path w="344804" h="1466214">
                <a:moveTo>
                  <a:pt x="0" y="1465898"/>
                </a:moveTo>
                <a:lnTo>
                  <a:pt x="344191" y="1465898"/>
                </a:lnTo>
                <a:lnTo>
                  <a:pt x="344191" y="0"/>
                </a:lnTo>
                <a:lnTo>
                  <a:pt x="0" y="0"/>
                </a:lnTo>
                <a:lnTo>
                  <a:pt x="0" y="1465898"/>
                </a:lnTo>
                <a:close/>
              </a:path>
            </a:pathLst>
          </a:custGeom>
          <a:solidFill>
            <a:srgbClr val="D2E1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66331" y="3612534"/>
            <a:ext cx="344805" cy="1466215"/>
          </a:xfrm>
          <a:custGeom>
            <a:avLst/>
            <a:gdLst/>
            <a:ahLst/>
            <a:cxnLst/>
            <a:rect l="l" t="t" r="r" b="b"/>
            <a:pathLst>
              <a:path w="344804" h="1466214">
                <a:moveTo>
                  <a:pt x="0" y="1465898"/>
                </a:moveTo>
                <a:lnTo>
                  <a:pt x="344191" y="1465898"/>
                </a:lnTo>
                <a:lnTo>
                  <a:pt x="344191" y="0"/>
                </a:lnTo>
                <a:lnTo>
                  <a:pt x="0" y="0"/>
                </a:lnTo>
                <a:lnTo>
                  <a:pt x="0" y="1465898"/>
                </a:lnTo>
                <a:close/>
              </a:path>
            </a:pathLst>
          </a:custGeom>
          <a:ln w="29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39882" y="2986657"/>
            <a:ext cx="344805" cy="2092325"/>
          </a:xfrm>
          <a:custGeom>
            <a:avLst/>
            <a:gdLst/>
            <a:ahLst/>
            <a:cxnLst/>
            <a:rect l="l" t="t" r="r" b="b"/>
            <a:pathLst>
              <a:path w="344804" h="2092325">
                <a:moveTo>
                  <a:pt x="0" y="2091775"/>
                </a:moveTo>
                <a:lnTo>
                  <a:pt x="344550" y="2091775"/>
                </a:lnTo>
                <a:lnTo>
                  <a:pt x="344550" y="0"/>
                </a:lnTo>
                <a:lnTo>
                  <a:pt x="0" y="0"/>
                </a:lnTo>
                <a:lnTo>
                  <a:pt x="0" y="2091775"/>
                </a:lnTo>
                <a:close/>
              </a:path>
            </a:pathLst>
          </a:custGeom>
          <a:solidFill>
            <a:srgbClr val="F38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9882" y="2986657"/>
            <a:ext cx="344805" cy="2092325"/>
          </a:xfrm>
          <a:custGeom>
            <a:avLst/>
            <a:gdLst/>
            <a:ahLst/>
            <a:cxnLst/>
            <a:rect l="l" t="t" r="r" b="b"/>
            <a:pathLst>
              <a:path w="344804" h="2092325">
                <a:moveTo>
                  <a:pt x="0" y="2091775"/>
                </a:moveTo>
                <a:lnTo>
                  <a:pt x="344550" y="2091775"/>
                </a:lnTo>
                <a:lnTo>
                  <a:pt x="344550" y="0"/>
                </a:lnTo>
                <a:lnTo>
                  <a:pt x="0" y="0"/>
                </a:lnTo>
                <a:lnTo>
                  <a:pt x="0" y="2091775"/>
                </a:lnTo>
                <a:close/>
              </a:path>
            </a:pathLst>
          </a:custGeom>
          <a:ln w="297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19419" y="4042523"/>
            <a:ext cx="73723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18483" y="2607199"/>
            <a:ext cx="886460" cy="343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9380">
              <a:lnSpc>
                <a:spcPts val="1200"/>
              </a:lnSpc>
              <a:spcBef>
                <a:spcPts val="220"/>
              </a:spcBef>
            </a:pPr>
            <a:r>
              <a:rPr sz="1050" dirty="0">
                <a:latin typeface="Times New Roman"/>
                <a:cs typeface="Times New Roman"/>
              </a:rPr>
              <a:t>Design </a:t>
            </a:r>
            <a:r>
              <a:rPr sz="1050" spc="-20" dirty="0">
                <a:latin typeface="Times New Roman"/>
                <a:cs typeface="Times New Roman"/>
              </a:rPr>
              <a:t>and  </a:t>
            </a:r>
            <a:r>
              <a:rPr sz="1050" dirty="0">
                <a:latin typeface="Times New Roman"/>
                <a:cs typeface="Times New Roman"/>
              </a:rPr>
              <a:t>Im</a:t>
            </a:r>
            <a:r>
              <a:rPr sz="1050" spc="-60" dirty="0">
                <a:latin typeface="Times New Roman"/>
                <a:cs typeface="Times New Roman"/>
              </a:rPr>
              <a:t>p</a:t>
            </a:r>
            <a:r>
              <a:rPr sz="1050" spc="55" dirty="0">
                <a:latin typeface="Times New Roman"/>
                <a:cs typeface="Times New Roman"/>
              </a:rPr>
              <a:t>l</a:t>
            </a:r>
            <a:r>
              <a:rPr sz="1050" dirty="0">
                <a:latin typeface="Times New Roman"/>
                <a:cs typeface="Times New Roman"/>
              </a:rPr>
              <a:t>eme</a:t>
            </a:r>
            <a:r>
              <a:rPr sz="1050" spc="-60" dirty="0">
                <a:latin typeface="Times New Roman"/>
                <a:cs typeface="Times New Roman"/>
              </a:rPr>
              <a:t>n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dirty="0">
                <a:latin typeface="Times New Roman"/>
                <a:cs typeface="Times New Roman"/>
              </a:rPr>
              <a:t>a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-65" dirty="0">
                <a:latin typeface="Times New Roman"/>
                <a:cs typeface="Times New Roman"/>
              </a:rPr>
              <a:t>i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5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41995" y="2194981"/>
            <a:ext cx="58737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5" dirty="0">
                <a:latin typeface="Times New Roman"/>
                <a:cs typeface="Times New Roman"/>
              </a:rPr>
              <a:t>Validation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85265" y="3080628"/>
            <a:ext cx="1500505" cy="49593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26110" marR="5080" indent="119380">
              <a:lnSpc>
                <a:spcPts val="1200"/>
              </a:lnSpc>
              <a:spcBef>
                <a:spcPts val="220"/>
              </a:spcBef>
            </a:pPr>
            <a:r>
              <a:rPr sz="1050" dirty="0">
                <a:latin typeface="Times New Roman"/>
                <a:cs typeface="Times New Roman"/>
              </a:rPr>
              <a:t>Design </a:t>
            </a:r>
            <a:r>
              <a:rPr sz="1050" spc="-20" dirty="0">
                <a:latin typeface="Times New Roman"/>
                <a:cs typeface="Times New Roman"/>
              </a:rPr>
              <a:t>and  </a:t>
            </a:r>
            <a:r>
              <a:rPr sz="1050" dirty="0">
                <a:latin typeface="Times New Roman"/>
                <a:cs typeface="Times New Roman"/>
              </a:rPr>
              <a:t>Im</a:t>
            </a:r>
            <a:r>
              <a:rPr sz="1050" spc="-60" dirty="0">
                <a:latin typeface="Times New Roman"/>
                <a:cs typeface="Times New Roman"/>
              </a:rPr>
              <a:t>p</a:t>
            </a:r>
            <a:r>
              <a:rPr sz="1050" spc="55" dirty="0">
                <a:latin typeface="Times New Roman"/>
                <a:cs typeface="Times New Roman"/>
              </a:rPr>
              <a:t>l</a:t>
            </a:r>
            <a:r>
              <a:rPr sz="1050" dirty="0">
                <a:latin typeface="Times New Roman"/>
                <a:cs typeface="Times New Roman"/>
              </a:rPr>
              <a:t>eme</a:t>
            </a:r>
            <a:r>
              <a:rPr sz="1050" spc="-60" dirty="0">
                <a:latin typeface="Times New Roman"/>
                <a:cs typeface="Times New Roman"/>
              </a:rPr>
              <a:t>n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dirty="0">
                <a:latin typeface="Times New Roman"/>
                <a:cs typeface="Times New Roman"/>
              </a:rPr>
              <a:t>a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-65" dirty="0">
                <a:latin typeface="Times New Roman"/>
                <a:cs typeface="Times New Roman"/>
              </a:rPr>
              <a:t>i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5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175"/>
              </a:lnSpc>
            </a:pPr>
            <a:r>
              <a:rPr sz="1050" dirty="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22673" y="2759693"/>
            <a:ext cx="58737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5" dirty="0">
                <a:latin typeface="Times New Roman"/>
                <a:cs typeface="Times New Roman"/>
              </a:rPr>
              <a:t>Validation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40521" y="2194981"/>
            <a:ext cx="27305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latin typeface="Times New Roman"/>
                <a:cs typeface="Times New Roman"/>
              </a:rPr>
              <a:t>C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-60" dirty="0">
                <a:latin typeface="Times New Roman"/>
                <a:cs typeface="Times New Roman"/>
              </a:rPr>
              <a:t>s</a:t>
            </a:r>
            <a:r>
              <a:rPr sz="1050" dirty="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33375" y="5096141"/>
            <a:ext cx="857250" cy="343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 indent="-74930">
              <a:lnSpc>
                <a:spcPts val="1200"/>
              </a:lnSpc>
              <a:spcBef>
                <a:spcPts val="220"/>
              </a:spcBef>
            </a:pPr>
            <a:r>
              <a:rPr sz="1050" dirty="0">
                <a:latin typeface="Times New Roman"/>
                <a:cs typeface="Times New Roman"/>
              </a:rPr>
              <a:t>Without</a:t>
            </a:r>
            <a:r>
              <a:rPr sz="1050" spc="-140" dirty="0">
                <a:latin typeface="Times New Roman"/>
                <a:cs typeface="Times New Roman"/>
              </a:rPr>
              <a:t> </a:t>
            </a:r>
            <a:r>
              <a:rPr sz="1050" spc="10" dirty="0">
                <a:latin typeface="Times New Roman"/>
                <a:cs typeface="Times New Roman"/>
              </a:rPr>
              <a:t>formal  </a:t>
            </a:r>
            <a:r>
              <a:rPr sz="1050" spc="-5" dirty="0">
                <a:latin typeface="Times New Roman"/>
                <a:cs typeface="Times New Roman"/>
              </a:rPr>
              <a:t>specification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33872" y="5096141"/>
            <a:ext cx="721995" cy="343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4604">
              <a:lnSpc>
                <a:spcPts val="1200"/>
              </a:lnSpc>
              <a:spcBef>
                <a:spcPts val="220"/>
              </a:spcBef>
            </a:pPr>
            <a:r>
              <a:rPr sz="1050" spc="15" dirty="0">
                <a:latin typeface="Times New Roman"/>
                <a:cs typeface="Times New Roman"/>
              </a:rPr>
              <a:t>With </a:t>
            </a:r>
            <a:r>
              <a:rPr sz="1050" spc="-10" dirty="0">
                <a:latin typeface="Times New Roman"/>
                <a:cs typeface="Times New Roman"/>
              </a:rPr>
              <a:t>formal  </a:t>
            </a:r>
            <a:r>
              <a:rPr sz="1050" spc="60" dirty="0">
                <a:latin typeface="Times New Roman"/>
                <a:cs typeface="Times New Roman"/>
              </a:rPr>
              <a:t>s</a:t>
            </a:r>
            <a:r>
              <a:rPr sz="1050" spc="-60" dirty="0">
                <a:latin typeface="Times New Roman"/>
                <a:cs typeface="Times New Roman"/>
              </a:rPr>
              <a:t>p</a:t>
            </a:r>
            <a:r>
              <a:rPr sz="1050" dirty="0">
                <a:latin typeface="Times New Roman"/>
                <a:cs typeface="Times New Roman"/>
              </a:rPr>
              <a:t>ec</a:t>
            </a:r>
            <a:r>
              <a:rPr sz="1050" spc="-65" dirty="0">
                <a:latin typeface="Times New Roman"/>
                <a:cs typeface="Times New Roman"/>
              </a:rPr>
              <a:t>i</a:t>
            </a:r>
            <a:r>
              <a:rPr sz="1050" dirty="0">
                <a:latin typeface="Times New Roman"/>
                <a:cs typeface="Times New Roman"/>
              </a:rPr>
              <a:t>f</a:t>
            </a:r>
            <a:r>
              <a:rPr sz="1050" spc="55" dirty="0">
                <a:latin typeface="Times New Roman"/>
                <a:cs typeface="Times New Roman"/>
              </a:rPr>
              <a:t>i</a:t>
            </a:r>
            <a:r>
              <a:rPr sz="1050" dirty="0">
                <a:latin typeface="Times New Roman"/>
                <a:cs typeface="Times New Roman"/>
              </a:rPr>
              <a:t>ca</a:t>
            </a:r>
            <a:r>
              <a:rPr sz="1050" spc="55" dirty="0">
                <a:latin typeface="Times New Roman"/>
                <a:cs typeface="Times New Roman"/>
              </a:rPr>
              <a:t>t</a:t>
            </a:r>
            <a:r>
              <a:rPr sz="1050" spc="-60" dirty="0">
                <a:latin typeface="Times New Roman"/>
                <a:cs typeface="Times New Roman"/>
              </a:rPr>
              <a:t>i</a:t>
            </a:r>
            <a:r>
              <a:rPr sz="1050" spc="60" dirty="0">
                <a:latin typeface="Times New Roman"/>
                <a:cs typeface="Times New Roman"/>
              </a:rPr>
              <a:t>o</a:t>
            </a:r>
            <a:r>
              <a:rPr sz="1050" spc="5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7" name="Veri Yer Tutucusu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9D2BF-C346-488E-9DBF-3DC61481343F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1125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660" dirty="0"/>
              <a:t>Ö</a:t>
            </a:r>
            <a:r>
              <a:rPr u="none" spc="-700" dirty="0"/>
              <a:t>z</a:t>
            </a:r>
            <a:r>
              <a:rPr u="none" spc="-375" dirty="0"/>
              <a:t>e</a:t>
            </a:r>
            <a:r>
              <a:rPr u="none" spc="240"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87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617219" y="1785937"/>
            <a:ext cx="7877809" cy="429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spc="-65" dirty="0">
                <a:solidFill>
                  <a:srgbClr val="404040"/>
                </a:solidFill>
                <a:latin typeface="Trebuchet MS"/>
                <a:cs typeface="Trebuchet MS"/>
              </a:rPr>
              <a:t>Planlama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,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yazılım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geliştirme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sürecinin </a:t>
            </a:r>
            <a:r>
              <a:rPr sz="1400" spc="-20" dirty="0">
                <a:solidFill>
                  <a:srgbClr val="404040"/>
                </a:solidFill>
                <a:latin typeface="Arial"/>
                <a:cs typeface="Arial"/>
              </a:rPr>
              <a:t>ilk</a:t>
            </a:r>
            <a:r>
              <a:rPr sz="1400" spc="-10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aşamasıdır.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Wingdings"/>
              <a:buChar char=""/>
            </a:pPr>
            <a:endParaRPr sz="145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spc="-100" dirty="0">
                <a:solidFill>
                  <a:srgbClr val="404040"/>
                </a:solidFill>
                <a:latin typeface="Trebuchet MS"/>
                <a:cs typeface="Trebuchet MS"/>
              </a:rPr>
              <a:t>Proje </a:t>
            </a:r>
            <a:r>
              <a:rPr sz="1400" b="1" spc="-85" dirty="0">
                <a:solidFill>
                  <a:srgbClr val="404040"/>
                </a:solidFill>
                <a:latin typeface="Trebuchet MS"/>
                <a:cs typeface="Trebuchet MS"/>
              </a:rPr>
              <a:t>Kaynakları: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İnsan,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donanım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yazılım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olarak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3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kategoride</a:t>
            </a:r>
            <a:r>
              <a:rPr sz="1400" spc="-2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incelenir.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spc="-45" dirty="0">
                <a:solidFill>
                  <a:srgbClr val="404040"/>
                </a:solidFill>
                <a:latin typeface="Trebuchet MS"/>
                <a:cs typeface="Trebuchet MS"/>
              </a:rPr>
              <a:t>Maliyet </a:t>
            </a:r>
            <a:r>
              <a:rPr sz="1400" b="1" spc="-85" dirty="0">
                <a:solidFill>
                  <a:srgbClr val="404040"/>
                </a:solidFill>
                <a:latin typeface="Trebuchet MS"/>
                <a:cs typeface="Trebuchet MS"/>
              </a:rPr>
              <a:t>kestirimi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;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bir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bilgi 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sistemi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ya 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da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yazılım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için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gerekebilecek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iş 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gücü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zaman</a:t>
            </a:r>
            <a:r>
              <a:rPr sz="1400" spc="-2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maliyetlerinin</a:t>
            </a:r>
            <a:endParaRPr sz="1400">
              <a:latin typeface="Arial"/>
              <a:cs typeface="Arial"/>
            </a:endParaRPr>
          </a:p>
          <a:p>
            <a:pPr marL="103505">
              <a:lnSpc>
                <a:spcPct val="100000"/>
              </a:lnSpc>
              <a:spcBef>
                <a:spcPts val="345"/>
              </a:spcBef>
            </a:pP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üretimden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önce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belirlenebilmesi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için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yapılan</a:t>
            </a:r>
            <a:r>
              <a:rPr sz="1400" spc="-1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işlemlerdir.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Problemin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bilgi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ortamının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incelenmesinde, </a:t>
            </a:r>
            <a:r>
              <a:rPr sz="1400" b="1" spc="-85" dirty="0">
                <a:solidFill>
                  <a:srgbClr val="404040"/>
                </a:solidFill>
                <a:latin typeface="Trebuchet MS"/>
                <a:cs typeface="Trebuchet MS"/>
              </a:rPr>
              <a:t>kullanıcı </a:t>
            </a:r>
            <a:r>
              <a:rPr sz="1400" b="1" spc="-80" dirty="0">
                <a:solidFill>
                  <a:srgbClr val="404040"/>
                </a:solidFill>
                <a:latin typeface="Trebuchet MS"/>
                <a:cs typeface="Trebuchet MS"/>
              </a:rPr>
              <a:t>girdileri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, </a:t>
            </a:r>
            <a:r>
              <a:rPr sz="1400" b="1" spc="-85" dirty="0">
                <a:solidFill>
                  <a:srgbClr val="404040"/>
                </a:solidFill>
                <a:latin typeface="Trebuchet MS"/>
                <a:cs typeface="Trebuchet MS"/>
              </a:rPr>
              <a:t>kullanıcı çıktıları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, </a:t>
            </a:r>
            <a:r>
              <a:rPr sz="1400" b="1" spc="-85" dirty="0">
                <a:solidFill>
                  <a:srgbClr val="404040"/>
                </a:solidFill>
                <a:latin typeface="Trebuchet MS"/>
                <a:cs typeface="Trebuchet MS"/>
              </a:rPr>
              <a:t>kullanıcı </a:t>
            </a:r>
            <a:r>
              <a:rPr sz="1400" b="1" spc="-70" dirty="0">
                <a:solidFill>
                  <a:srgbClr val="404040"/>
                </a:solidFill>
                <a:latin typeface="Trebuchet MS"/>
                <a:cs typeface="Trebuchet MS"/>
              </a:rPr>
              <a:t>sorguları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,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Trebuchet MS"/>
                <a:cs typeface="Trebuchet MS"/>
              </a:rPr>
              <a:t>dosyalar</a:t>
            </a:r>
            <a:endParaRPr sz="1400">
              <a:latin typeface="Trebuchet MS"/>
              <a:cs typeface="Trebuchet MS"/>
            </a:endParaRPr>
          </a:p>
          <a:p>
            <a:pPr marL="103505">
              <a:lnSpc>
                <a:spcPct val="100000"/>
              </a:lnSpc>
              <a:spcBef>
                <a:spcPts val="340"/>
              </a:spcBef>
            </a:pP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b="1" spc="-60" dirty="0">
                <a:solidFill>
                  <a:srgbClr val="404040"/>
                </a:solidFill>
                <a:latin typeface="Trebuchet MS"/>
                <a:cs typeface="Trebuchet MS"/>
              </a:rPr>
              <a:t>dışsal </a:t>
            </a:r>
            <a:r>
              <a:rPr sz="1400" b="1" spc="-80" dirty="0">
                <a:solidFill>
                  <a:srgbClr val="404040"/>
                </a:solidFill>
                <a:latin typeface="Trebuchet MS"/>
                <a:cs typeface="Trebuchet MS"/>
              </a:rPr>
              <a:t>ara </a:t>
            </a:r>
            <a:r>
              <a:rPr sz="1400" b="1" spc="-105" dirty="0">
                <a:solidFill>
                  <a:srgbClr val="404040"/>
                </a:solidFill>
                <a:latin typeface="Trebuchet MS"/>
                <a:cs typeface="Trebuchet MS"/>
              </a:rPr>
              <a:t>yüzler</a:t>
            </a:r>
            <a:r>
              <a:rPr sz="1400" b="1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mevcuttur.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spc="-100" dirty="0">
                <a:solidFill>
                  <a:srgbClr val="404040"/>
                </a:solidFill>
                <a:latin typeface="Trebuchet MS"/>
                <a:cs typeface="Trebuchet MS"/>
              </a:rPr>
              <a:t>Proje </a:t>
            </a:r>
            <a:r>
              <a:rPr sz="1400" b="1" spc="-80" dirty="0">
                <a:solidFill>
                  <a:srgbClr val="404040"/>
                </a:solidFill>
                <a:latin typeface="Trebuchet MS"/>
                <a:cs typeface="Trebuchet MS"/>
              </a:rPr>
              <a:t>Sınıfları: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Ayrık, </a:t>
            </a:r>
            <a:r>
              <a:rPr sz="1400" spc="-130" dirty="0">
                <a:solidFill>
                  <a:srgbClr val="404040"/>
                </a:solidFill>
                <a:latin typeface="Arial"/>
                <a:cs typeface="Arial"/>
              </a:rPr>
              <a:t>Yarı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Gömülü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Gömülü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Projeler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olmak 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üzere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sz="1400" spc="-1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şekildedir.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20" dirty="0">
                <a:solidFill>
                  <a:srgbClr val="404040"/>
                </a:solidFill>
                <a:latin typeface="Arial"/>
                <a:cs typeface="Arial"/>
              </a:rPr>
              <a:t>Maliyet </a:t>
            </a: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Çarpanı 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hesaplanması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15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maliyet etmeninin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çarpımı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sonucunda</a:t>
            </a:r>
            <a:r>
              <a:rPr sz="1400" spc="-2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bulunur.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175" dirty="0">
                <a:latin typeface="Arial"/>
                <a:cs typeface="Arial"/>
              </a:rPr>
              <a:t>COCOMO </a:t>
            </a:r>
            <a:r>
              <a:rPr sz="1400" spc="-20" dirty="0">
                <a:latin typeface="Arial"/>
                <a:cs typeface="Arial"/>
              </a:rPr>
              <a:t>Modeli </a:t>
            </a:r>
            <a:r>
              <a:rPr sz="1400" spc="-60" dirty="0">
                <a:latin typeface="Arial"/>
                <a:cs typeface="Arial"/>
              </a:rPr>
              <a:t>kullanılacak </a:t>
            </a:r>
            <a:r>
              <a:rPr sz="1400" spc="-45" dirty="0">
                <a:latin typeface="Arial"/>
                <a:cs typeface="Arial"/>
              </a:rPr>
              <a:t>ayrıntı </a:t>
            </a:r>
            <a:r>
              <a:rPr sz="1400" spc="-65" dirty="0">
                <a:latin typeface="Arial"/>
                <a:cs typeface="Arial"/>
              </a:rPr>
              <a:t>düzeyine göre </a:t>
            </a:r>
            <a:r>
              <a:rPr sz="1400" spc="-75" dirty="0">
                <a:latin typeface="Arial"/>
                <a:cs typeface="Arial"/>
              </a:rPr>
              <a:t>üç </a:t>
            </a:r>
            <a:r>
              <a:rPr sz="1400" spc="-60" dirty="0">
                <a:latin typeface="Arial"/>
                <a:cs typeface="Arial"/>
              </a:rPr>
              <a:t>ayrı </a:t>
            </a:r>
            <a:r>
              <a:rPr sz="1400" spc="-40" dirty="0">
                <a:latin typeface="Arial"/>
                <a:cs typeface="Arial"/>
              </a:rPr>
              <a:t>model biçiminde </a:t>
            </a:r>
            <a:r>
              <a:rPr sz="1400" spc="-35" dirty="0">
                <a:latin typeface="Arial"/>
                <a:cs typeface="Arial"/>
              </a:rPr>
              <a:t>yapılabilir </a:t>
            </a:r>
            <a:r>
              <a:rPr sz="1400" spc="-30" dirty="0">
                <a:latin typeface="Arial"/>
                <a:cs typeface="Arial"/>
              </a:rPr>
              <a:t>bunlar: </a:t>
            </a:r>
            <a:r>
              <a:rPr sz="1400" spc="-90" dirty="0">
                <a:latin typeface="Arial"/>
                <a:cs typeface="Arial"/>
              </a:rPr>
              <a:t>Temel,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Ara</a:t>
            </a:r>
            <a:endParaRPr sz="1400">
              <a:latin typeface="Arial"/>
              <a:cs typeface="Arial"/>
            </a:endParaRPr>
          </a:p>
          <a:p>
            <a:pPr marL="103505">
              <a:lnSpc>
                <a:spcPct val="100000"/>
              </a:lnSpc>
              <a:spcBef>
                <a:spcPts val="340"/>
              </a:spcBef>
            </a:pPr>
            <a:r>
              <a:rPr sz="1400" spc="-85" dirty="0">
                <a:latin typeface="Arial"/>
                <a:cs typeface="Arial"/>
              </a:rPr>
              <a:t>ve </a:t>
            </a:r>
            <a:r>
              <a:rPr sz="1400" spc="-45" dirty="0">
                <a:latin typeface="Arial"/>
                <a:cs typeface="Arial"/>
              </a:rPr>
              <a:t>Ayrıntı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Modelidir.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104139" marR="1061720" indent="-91440">
              <a:lnSpc>
                <a:spcPct val="119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Gereksinim, 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sistemin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amaçlarını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yerine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getirme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yeteneği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olan </a:t>
            </a:r>
            <a:r>
              <a:rPr sz="1400" spc="-5" dirty="0">
                <a:solidFill>
                  <a:srgbClr val="404040"/>
                </a:solidFill>
                <a:latin typeface="Arial"/>
                <a:cs typeface="Arial"/>
              </a:rPr>
              <a:t>bir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özellik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ya 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da </a:t>
            </a:r>
            <a:r>
              <a:rPr sz="1400" spc="-10" dirty="0">
                <a:solidFill>
                  <a:srgbClr val="404040"/>
                </a:solidFill>
                <a:latin typeface="Arial"/>
                <a:cs typeface="Arial"/>
              </a:rPr>
              <a:t>belirtim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olarak  tanımlanmaktadır.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A026-C948-47F8-8D89-7BEB3752D97A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1125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660" dirty="0"/>
              <a:t>Ö</a:t>
            </a:r>
            <a:r>
              <a:rPr u="none" spc="-700" dirty="0"/>
              <a:t>z</a:t>
            </a:r>
            <a:r>
              <a:rPr u="none" spc="-375" dirty="0"/>
              <a:t>e</a:t>
            </a:r>
            <a:r>
              <a:rPr u="none" spc="240"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88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616267" y="1745033"/>
            <a:ext cx="7759065" cy="45186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04139" indent="-91440">
              <a:lnSpc>
                <a:spcPct val="100000"/>
              </a:lnSpc>
              <a:spcBef>
                <a:spcPts val="425"/>
              </a:spcBef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Gereksinim, 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kullanıcı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tasarımcı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ya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da yazılım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mühendisi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ile 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ilgili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olarak 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iki </a:t>
            </a:r>
            <a:r>
              <a:rPr sz="1400" spc="-100" dirty="0">
                <a:solidFill>
                  <a:srgbClr val="404040"/>
                </a:solidFill>
                <a:latin typeface="Arial"/>
                <a:cs typeface="Arial"/>
              </a:rPr>
              <a:t>amaca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yönelik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olacak</a:t>
            </a:r>
            <a:r>
              <a:rPr sz="1400" spc="-1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biçimde</a:t>
            </a:r>
            <a:endParaRPr sz="14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  <a:spcBef>
                <a:spcPts val="320"/>
              </a:spcBef>
            </a:pP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tanımlanmalıdır;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Gereksinim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çeşitleri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ikiye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ayrılır; </a:t>
            </a:r>
            <a:r>
              <a:rPr sz="1400" b="1" spc="-70" dirty="0">
                <a:solidFill>
                  <a:srgbClr val="404040"/>
                </a:solidFill>
                <a:latin typeface="Trebuchet MS"/>
                <a:cs typeface="Trebuchet MS"/>
              </a:rPr>
              <a:t>İşlevsel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b="1" spc="-70" dirty="0">
                <a:solidFill>
                  <a:srgbClr val="404040"/>
                </a:solidFill>
                <a:latin typeface="Trebuchet MS"/>
                <a:cs typeface="Trebuchet MS"/>
              </a:rPr>
              <a:t>İşlevsel olmayan</a:t>
            </a:r>
            <a:r>
              <a:rPr sz="1400" b="1" spc="-1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gereksinimler.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spcBef>
                <a:spcPts val="5"/>
              </a:spcBef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Genel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olarak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9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tane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gereksinim </a:t>
            </a:r>
            <a:r>
              <a:rPr sz="1400" spc="-5" dirty="0">
                <a:solidFill>
                  <a:srgbClr val="404040"/>
                </a:solidFill>
                <a:latin typeface="Arial"/>
                <a:cs typeface="Arial"/>
              </a:rPr>
              <a:t>türü</a:t>
            </a:r>
            <a:r>
              <a:rPr sz="1400" spc="-1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bulunmaktadır.</a:t>
            </a:r>
            <a:endParaRPr sz="1400">
              <a:latin typeface="Arial"/>
              <a:cs typeface="Arial"/>
            </a:endParaRPr>
          </a:p>
          <a:p>
            <a:pPr marL="104139" marR="817244" indent="-91440">
              <a:lnSpc>
                <a:spcPct val="120400"/>
              </a:lnSpc>
              <a:spcBef>
                <a:spcPts val="1395"/>
              </a:spcBef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Gereksinim çözümleme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çalışmasında, </a:t>
            </a:r>
            <a:r>
              <a:rPr sz="1400" b="1" spc="-95" dirty="0">
                <a:solidFill>
                  <a:srgbClr val="404040"/>
                </a:solidFill>
                <a:latin typeface="Trebuchet MS"/>
                <a:cs typeface="Trebuchet MS"/>
              </a:rPr>
              <a:t>mevcut </a:t>
            </a:r>
            <a:r>
              <a:rPr sz="1400" b="1" spc="-80" dirty="0">
                <a:solidFill>
                  <a:srgbClr val="404040"/>
                </a:solidFill>
                <a:latin typeface="Trebuchet MS"/>
                <a:cs typeface="Trebuchet MS"/>
              </a:rPr>
              <a:t>sistem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b="1" spc="-85" dirty="0">
                <a:solidFill>
                  <a:srgbClr val="404040"/>
                </a:solidFill>
                <a:latin typeface="Trebuchet MS"/>
                <a:cs typeface="Trebuchet MS"/>
              </a:rPr>
              <a:t>önerilen </a:t>
            </a:r>
            <a:r>
              <a:rPr sz="1400" b="1" spc="-80" dirty="0">
                <a:solidFill>
                  <a:srgbClr val="404040"/>
                </a:solidFill>
                <a:latin typeface="Trebuchet MS"/>
                <a:cs typeface="Trebuchet MS"/>
              </a:rPr>
              <a:t>sistem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önemli </a:t>
            </a:r>
            <a:r>
              <a:rPr sz="1400" spc="-5" dirty="0">
                <a:solidFill>
                  <a:srgbClr val="404040"/>
                </a:solidFill>
                <a:latin typeface="Arial"/>
                <a:cs typeface="Arial"/>
              </a:rPr>
              <a:t>bir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gereksinim 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incelemesidir.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Wingdings"/>
              <a:buChar char=""/>
            </a:pPr>
            <a:endParaRPr sz="145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Gereksinim Verisi </a:t>
            </a: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Toplanması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yöntemi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3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şekilde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yapılır.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Bunlar; </a:t>
            </a:r>
            <a:r>
              <a:rPr sz="1400" b="1" spc="-60" dirty="0">
                <a:solidFill>
                  <a:srgbClr val="404040"/>
                </a:solidFill>
                <a:latin typeface="Trebuchet MS"/>
                <a:cs typeface="Trebuchet MS"/>
              </a:rPr>
              <a:t>Sorma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, </a:t>
            </a:r>
            <a:r>
              <a:rPr sz="1400" b="1" spc="-80" dirty="0">
                <a:solidFill>
                  <a:srgbClr val="404040"/>
                </a:solidFill>
                <a:latin typeface="Trebuchet MS"/>
                <a:cs typeface="Trebuchet MS"/>
              </a:rPr>
              <a:t>psikolojik </a:t>
            </a:r>
            <a:r>
              <a:rPr sz="1400" b="1" spc="-90" dirty="0">
                <a:solidFill>
                  <a:srgbClr val="404040"/>
                </a:solidFill>
                <a:latin typeface="Trebuchet MS"/>
                <a:cs typeface="Trebuchet MS"/>
              </a:rPr>
              <a:t>türetme teknikleri</a:t>
            </a:r>
            <a:r>
              <a:rPr sz="1400" b="1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</a:t>
            </a:r>
            <a:endParaRPr sz="14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  <a:spcBef>
                <a:spcPts val="340"/>
              </a:spcBef>
            </a:pPr>
            <a:r>
              <a:rPr sz="1400" b="1" spc="-85" dirty="0">
                <a:solidFill>
                  <a:srgbClr val="404040"/>
                </a:solidFill>
                <a:latin typeface="Trebuchet MS"/>
                <a:cs typeface="Trebuchet MS"/>
              </a:rPr>
              <a:t>istatiksel</a:t>
            </a:r>
            <a:r>
              <a:rPr sz="1400" b="1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b="1" spc="-75" dirty="0">
                <a:solidFill>
                  <a:srgbClr val="404040"/>
                </a:solidFill>
                <a:latin typeface="Trebuchet MS"/>
                <a:cs typeface="Trebuchet MS"/>
              </a:rPr>
              <a:t>yöntem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dir.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Modelleme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Yöntemleri: </a:t>
            </a:r>
            <a:r>
              <a:rPr sz="1400" b="1" spc="-75" dirty="0">
                <a:solidFill>
                  <a:srgbClr val="404040"/>
                </a:solidFill>
                <a:latin typeface="Trebuchet MS"/>
                <a:cs typeface="Trebuchet MS"/>
              </a:rPr>
              <a:t>Nesne-ilişki şemaları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b="1" spc="-100" dirty="0">
                <a:solidFill>
                  <a:srgbClr val="404040"/>
                </a:solidFill>
                <a:latin typeface="Trebuchet MS"/>
                <a:cs typeface="Trebuchet MS"/>
              </a:rPr>
              <a:t>veri </a:t>
            </a:r>
            <a:r>
              <a:rPr sz="1400" b="1" spc="-80" dirty="0">
                <a:solidFill>
                  <a:srgbClr val="404040"/>
                </a:solidFill>
                <a:latin typeface="Trebuchet MS"/>
                <a:cs typeface="Trebuchet MS"/>
              </a:rPr>
              <a:t>sözlüğü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olarak 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iki</a:t>
            </a:r>
            <a:r>
              <a:rPr sz="1400" spc="-1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tiptedir.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Süreç/İşlem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Modelleme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Yöntemleri: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400" spc="-100" dirty="0">
                <a:solidFill>
                  <a:srgbClr val="404040"/>
                </a:solidFill>
                <a:latin typeface="Arial"/>
                <a:cs typeface="Arial"/>
              </a:rPr>
              <a:t>Akış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Diyagramları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spc="-110" dirty="0">
                <a:solidFill>
                  <a:srgbClr val="404040"/>
                </a:solidFill>
                <a:latin typeface="Arial"/>
                <a:cs typeface="Arial"/>
              </a:rPr>
              <a:t>Süreç </a:t>
            </a: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Tanımlama</a:t>
            </a:r>
            <a:r>
              <a:rPr sz="1400" spc="-1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Dili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CACE3"/>
              </a:buClr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400" spc="-100" dirty="0">
                <a:solidFill>
                  <a:srgbClr val="404040"/>
                </a:solidFill>
                <a:latin typeface="Arial"/>
                <a:cs typeface="Arial"/>
              </a:rPr>
              <a:t>Akış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Diyagramı, 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yapısal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sistem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geliştirme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metodolojilerinde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kullanılan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tek veri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modelleme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yöntemidir.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Wingdings"/>
              <a:buChar char=""/>
            </a:pPr>
            <a:endParaRPr sz="145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Clr>
                <a:srgbClr val="1CACE3"/>
              </a:buClr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400" spc="-100" dirty="0">
                <a:solidFill>
                  <a:srgbClr val="404040"/>
                </a:solidFill>
                <a:latin typeface="Arial"/>
                <a:cs typeface="Arial"/>
              </a:rPr>
              <a:t>Akış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Diyagramı: </a:t>
            </a:r>
            <a:r>
              <a:rPr sz="1400" b="1" spc="-65" dirty="0">
                <a:solidFill>
                  <a:srgbClr val="404040"/>
                </a:solidFill>
                <a:latin typeface="Trebuchet MS"/>
                <a:cs typeface="Trebuchet MS"/>
              </a:rPr>
              <a:t>Kapsam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, </a:t>
            </a:r>
            <a:r>
              <a:rPr sz="1400" b="1" spc="-80" dirty="0">
                <a:solidFill>
                  <a:srgbClr val="404040"/>
                </a:solidFill>
                <a:latin typeface="Trebuchet MS"/>
                <a:cs typeface="Trebuchet MS"/>
              </a:rPr>
              <a:t>Genel </a:t>
            </a:r>
            <a:r>
              <a:rPr sz="1400" b="1" spc="-65" dirty="0">
                <a:solidFill>
                  <a:srgbClr val="404040"/>
                </a:solidFill>
                <a:latin typeface="Trebuchet MS"/>
                <a:cs typeface="Trebuchet MS"/>
              </a:rPr>
              <a:t>Bakış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b="1" spc="-90" dirty="0">
                <a:solidFill>
                  <a:srgbClr val="404040"/>
                </a:solidFill>
                <a:latin typeface="Trebuchet MS"/>
                <a:cs typeface="Trebuchet MS"/>
              </a:rPr>
              <a:t>Ayrıntı </a:t>
            </a:r>
            <a:r>
              <a:rPr sz="1400" b="1" spc="-80" dirty="0">
                <a:solidFill>
                  <a:srgbClr val="404040"/>
                </a:solidFill>
                <a:latin typeface="Trebuchet MS"/>
                <a:cs typeface="Trebuchet MS"/>
              </a:rPr>
              <a:t>diyagramı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olarak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sz="1400" spc="-2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çeşittir.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DD61-4977-4358-BFDE-56014677BD39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350" y="1738629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1734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95" dirty="0"/>
              <a:t>Sorular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89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639127" y="1729104"/>
            <a:ext cx="5560060" cy="466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 indent="-386080">
              <a:lnSpc>
                <a:spcPct val="100000"/>
              </a:lnSpc>
              <a:spcBef>
                <a:spcPts val="100"/>
              </a:spcBef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130" dirty="0">
                <a:solidFill>
                  <a:srgbClr val="404040"/>
                </a:solidFill>
                <a:latin typeface="Arial"/>
                <a:cs typeface="Arial"/>
              </a:rPr>
              <a:t>Kaç 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çeşit </a:t>
            </a: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proje </a:t>
            </a:r>
            <a:r>
              <a:rPr sz="1200" spc="-80" dirty="0">
                <a:solidFill>
                  <a:srgbClr val="404040"/>
                </a:solidFill>
                <a:latin typeface="Arial"/>
                <a:cs typeface="Arial"/>
              </a:rPr>
              <a:t>kaynağı</a:t>
            </a:r>
            <a:r>
              <a:rPr sz="1200" spc="-2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mevcuttur?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Maliyet </a:t>
            </a:r>
            <a:r>
              <a:rPr sz="1200" spc="-30" dirty="0">
                <a:solidFill>
                  <a:srgbClr val="404040"/>
                </a:solidFill>
                <a:latin typeface="Arial"/>
                <a:cs typeface="Arial"/>
              </a:rPr>
              <a:t>kestirimi </a:t>
            </a: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nedir </a:t>
            </a:r>
            <a:r>
              <a:rPr sz="1200" spc="-80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ne 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için</a:t>
            </a:r>
            <a:r>
              <a:rPr sz="1200" spc="-204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yapılmaktadır?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Proje </a:t>
            </a:r>
            <a:r>
              <a:rPr sz="1200" spc="-45" dirty="0">
                <a:solidFill>
                  <a:srgbClr val="404040"/>
                </a:solidFill>
                <a:latin typeface="Arial"/>
                <a:cs typeface="Arial"/>
              </a:rPr>
              <a:t>sınıfları</a:t>
            </a:r>
            <a:r>
              <a:rPr sz="1200" spc="-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nelerdir?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150" dirty="0">
                <a:solidFill>
                  <a:srgbClr val="404040"/>
                </a:solidFill>
                <a:latin typeface="Arial"/>
                <a:cs typeface="Arial"/>
              </a:rPr>
              <a:t>COCOMO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404040"/>
                </a:solidFill>
                <a:latin typeface="Arial"/>
                <a:cs typeface="Arial"/>
              </a:rPr>
              <a:t>nedir?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90" dirty="0">
                <a:solidFill>
                  <a:srgbClr val="404040"/>
                </a:solidFill>
                <a:latin typeface="Arial"/>
                <a:cs typeface="Arial"/>
              </a:rPr>
              <a:t>Yazılımda </a:t>
            </a:r>
            <a:r>
              <a:rPr sz="1200" spc="-80" dirty="0">
                <a:solidFill>
                  <a:srgbClr val="404040"/>
                </a:solidFill>
                <a:latin typeface="Arial"/>
                <a:cs typeface="Arial"/>
              </a:rPr>
              <a:t>Sistem </a:t>
            </a: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.çözümlemesi </a:t>
            </a:r>
            <a:r>
              <a:rPr sz="1200" spc="-85" dirty="0">
                <a:solidFill>
                  <a:srgbClr val="404040"/>
                </a:solidFill>
                <a:latin typeface="Arial"/>
                <a:cs typeface="Arial"/>
              </a:rPr>
              <a:t>aşamasını</a:t>
            </a:r>
            <a:r>
              <a:rPr sz="12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65" dirty="0">
                <a:solidFill>
                  <a:srgbClr val="404040"/>
                </a:solidFill>
                <a:latin typeface="Arial"/>
                <a:cs typeface="Arial"/>
              </a:rPr>
              <a:t>açıklayınız.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CE3"/>
              </a:buClr>
              <a:buFont typeface="Arial"/>
              <a:buAutoNum type="arabicPeriod"/>
            </a:pPr>
            <a:endParaRPr sz="110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Gereksinim </a:t>
            </a:r>
            <a:r>
              <a:rPr sz="1200" spc="-25" dirty="0">
                <a:solidFill>
                  <a:srgbClr val="404040"/>
                </a:solidFill>
                <a:latin typeface="Arial"/>
                <a:cs typeface="Arial"/>
              </a:rPr>
              <a:t>nedir </a:t>
            </a:r>
            <a:r>
              <a:rPr sz="1200" spc="-80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ne </a:t>
            </a:r>
            <a:r>
              <a:rPr sz="1200" spc="-70" dirty="0">
                <a:solidFill>
                  <a:srgbClr val="404040"/>
                </a:solidFill>
                <a:latin typeface="Arial"/>
                <a:cs typeface="Arial"/>
              </a:rPr>
              <a:t>amaçla</a:t>
            </a:r>
            <a:r>
              <a:rPr sz="1200" spc="-1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yapılmaktadır?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130" dirty="0">
                <a:solidFill>
                  <a:srgbClr val="404040"/>
                </a:solidFill>
                <a:latin typeface="Arial"/>
                <a:cs typeface="Arial"/>
              </a:rPr>
              <a:t>Kaç 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çeşit 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gereksinim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türü </a:t>
            </a:r>
            <a:r>
              <a:rPr sz="1200" spc="-45" dirty="0">
                <a:solidFill>
                  <a:srgbClr val="404040"/>
                </a:solidFill>
                <a:latin typeface="Arial"/>
                <a:cs typeface="Arial"/>
              </a:rPr>
              <a:t>vardır </a:t>
            </a:r>
            <a:r>
              <a:rPr sz="1200" spc="-114" dirty="0">
                <a:solidFill>
                  <a:srgbClr val="404040"/>
                </a:solidFill>
                <a:latin typeface="Arial"/>
                <a:cs typeface="Arial"/>
              </a:rPr>
              <a:t>? 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Bunları</a:t>
            </a:r>
            <a:r>
              <a:rPr sz="1200" spc="-1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65" dirty="0">
                <a:solidFill>
                  <a:srgbClr val="404040"/>
                </a:solidFill>
                <a:latin typeface="Arial"/>
                <a:cs typeface="Arial"/>
              </a:rPr>
              <a:t>açıklayınız.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CE3"/>
              </a:buClr>
              <a:buFont typeface="Arial"/>
              <a:buAutoNum type="arabicPeriod"/>
            </a:pPr>
            <a:endParaRPr sz="110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Gereksinim </a:t>
            </a:r>
            <a:r>
              <a:rPr sz="1200" spc="-65" dirty="0">
                <a:solidFill>
                  <a:srgbClr val="404040"/>
                </a:solidFill>
                <a:latin typeface="Arial"/>
                <a:cs typeface="Arial"/>
              </a:rPr>
              <a:t>çözümleme </a:t>
            </a:r>
            <a:r>
              <a:rPr sz="1200" spc="-85" dirty="0">
                <a:solidFill>
                  <a:srgbClr val="404040"/>
                </a:solidFill>
                <a:latin typeface="Arial"/>
                <a:cs typeface="Arial"/>
              </a:rPr>
              <a:t>aşamasında 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yapılan 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incelemeleri</a:t>
            </a:r>
            <a:r>
              <a:rPr sz="1200" spc="-1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söyleyiniz.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Gereksinim </a:t>
            </a:r>
            <a:r>
              <a:rPr sz="1200" spc="-45" dirty="0">
                <a:solidFill>
                  <a:srgbClr val="404040"/>
                </a:solidFill>
                <a:latin typeface="Arial"/>
                <a:cs typeface="Arial"/>
              </a:rPr>
              <a:t>verisi 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toplarken 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hangi </a:t>
            </a:r>
            <a:r>
              <a:rPr sz="1200" spc="-40" dirty="0">
                <a:solidFill>
                  <a:srgbClr val="404040"/>
                </a:solidFill>
                <a:latin typeface="Arial"/>
                <a:cs typeface="Arial"/>
              </a:rPr>
              <a:t>yöntemlere</a:t>
            </a:r>
            <a:r>
              <a:rPr sz="1200" spc="-1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başvurulur?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200" spc="-40" dirty="0">
                <a:solidFill>
                  <a:srgbClr val="404040"/>
                </a:solidFill>
                <a:latin typeface="Arial"/>
                <a:cs typeface="Arial"/>
              </a:rPr>
              <a:t>modelleme 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yöntemlerinden 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Nesne-İlişki </a:t>
            </a:r>
            <a:r>
              <a:rPr sz="1200" spc="-80" dirty="0">
                <a:solidFill>
                  <a:srgbClr val="404040"/>
                </a:solidFill>
                <a:latin typeface="Arial"/>
                <a:cs typeface="Arial"/>
              </a:rPr>
              <a:t>şemasını</a:t>
            </a:r>
            <a:r>
              <a:rPr sz="1200" spc="-1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65" dirty="0">
                <a:solidFill>
                  <a:srgbClr val="404040"/>
                </a:solidFill>
                <a:latin typeface="Arial"/>
                <a:cs typeface="Arial"/>
              </a:rPr>
              <a:t>açıklayınız.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200" spc="-40" dirty="0">
                <a:solidFill>
                  <a:srgbClr val="404040"/>
                </a:solidFill>
                <a:latin typeface="Arial"/>
                <a:cs typeface="Arial"/>
              </a:rPr>
              <a:t>modelleme 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yöntemlerinden </a:t>
            </a: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Veri </a:t>
            </a:r>
            <a:r>
              <a:rPr sz="1200" spc="-70" dirty="0">
                <a:solidFill>
                  <a:srgbClr val="404040"/>
                </a:solidFill>
                <a:latin typeface="Arial"/>
                <a:cs typeface="Arial"/>
              </a:rPr>
              <a:t>sözlüğü 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ne </a:t>
            </a: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anlama </a:t>
            </a:r>
            <a:r>
              <a:rPr sz="1200" spc="-45" dirty="0">
                <a:solidFill>
                  <a:srgbClr val="404040"/>
                </a:solidFill>
                <a:latin typeface="Arial"/>
                <a:cs typeface="Arial"/>
              </a:rPr>
              <a:t>gelmektedir. 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Örnek</a:t>
            </a:r>
            <a:r>
              <a:rPr sz="1200" spc="-2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404040"/>
                </a:solidFill>
                <a:latin typeface="Arial"/>
                <a:cs typeface="Arial"/>
              </a:rPr>
              <a:t>veriniz.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90" dirty="0">
                <a:solidFill>
                  <a:srgbClr val="404040"/>
                </a:solidFill>
                <a:latin typeface="Arial"/>
                <a:cs typeface="Arial"/>
              </a:rPr>
              <a:t>Süreç </a:t>
            </a:r>
            <a:r>
              <a:rPr sz="1200" spc="-40" dirty="0">
                <a:solidFill>
                  <a:srgbClr val="404040"/>
                </a:solidFill>
                <a:latin typeface="Arial"/>
                <a:cs typeface="Arial"/>
              </a:rPr>
              <a:t>modelleme </a:t>
            </a:r>
            <a:r>
              <a:rPr sz="1200" spc="-30" dirty="0">
                <a:solidFill>
                  <a:srgbClr val="404040"/>
                </a:solidFill>
                <a:latin typeface="Arial"/>
                <a:cs typeface="Arial"/>
              </a:rPr>
              <a:t>yöntemleri</a:t>
            </a:r>
            <a:r>
              <a:rPr sz="1200" spc="-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nelerdir?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CE3"/>
              </a:buClr>
              <a:buFont typeface="Arial"/>
              <a:buAutoNum type="arabicPeriod"/>
            </a:pPr>
            <a:endParaRPr sz="110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140" dirty="0">
                <a:solidFill>
                  <a:srgbClr val="404040"/>
                </a:solidFill>
                <a:latin typeface="Arial"/>
                <a:cs typeface="Arial"/>
              </a:rPr>
              <a:t>VAD </a:t>
            </a:r>
            <a:r>
              <a:rPr sz="1200" spc="-55" dirty="0">
                <a:solidFill>
                  <a:srgbClr val="404040"/>
                </a:solidFill>
                <a:latin typeface="Arial"/>
                <a:cs typeface="Arial"/>
              </a:rPr>
              <a:t>ne </a:t>
            </a: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anlama</a:t>
            </a:r>
            <a:r>
              <a:rPr sz="1200" spc="-2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45" dirty="0">
                <a:solidFill>
                  <a:srgbClr val="404040"/>
                </a:solidFill>
                <a:latin typeface="Arial"/>
                <a:cs typeface="Arial"/>
              </a:rPr>
              <a:t>gelmektedir?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CACE3"/>
              </a:buClr>
              <a:buFont typeface="Arial"/>
              <a:buAutoNum type="arabicPeriod"/>
            </a:pPr>
            <a:endParaRPr sz="1050">
              <a:latin typeface="Times New Roman"/>
              <a:cs typeface="Times New Roman"/>
            </a:endParaRPr>
          </a:p>
          <a:p>
            <a:pPr marL="398780" indent="-386080">
              <a:lnSpc>
                <a:spcPct val="100000"/>
              </a:lnSpc>
              <a:buClr>
                <a:srgbClr val="1CACE3"/>
              </a:buClr>
              <a:buAutoNum type="arabicPeriod"/>
              <a:tabLst>
                <a:tab pos="398145" algn="l"/>
                <a:tab pos="398780" algn="l"/>
              </a:tabLst>
            </a:pPr>
            <a:r>
              <a:rPr sz="1200" spc="-130" dirty="0">
                <a:solidFill>
                  <a:srgbClr val="404040"/>
                </a:solidFill>
                <a:latin typeface="Arial"/>
                <a:cs typeface="Arial"/>
              </a:rPr>
              <a:t>Kaç </a:t>
            </a:r>
            <a:r>
              <a:rPr sz="1200" spc="-50" dirty="0">
                <a:solidFill>
                  <a:srgbClr val="404040"/>
                </a:solidFill>
                <a:latin typeface="Arial"/>
                <a:cs typeface="Arial"/>
              </a:rPr>
              <a:t>çeşit </a:t>
            </a:r>
            <a:r>
              <a:rPr sz="1200" spc="-140" dirty="0">
                <a:solidFill>
                  <a:srgbClr val="404040"/>
                </a:solidFill>
                <a:latin typeface="Arial"/>
                <a:cs typeface="Arial"/>
              </a:rPr>
              <a:t>VAD </a:t>
            </a:r>
            <a:r>
              <a:rPr sz="1200" spc="-60" dirty="0">
                <a:solidFill>
                  <a:srgbClr val="404040"/>
                </a:solidFill>
                <a:latin typeface="Arial"/>
                <a:cs typeface="Arial"/>
              </a:rPr>
              <a:t>diyagramı </a:t>
            </a:r>
            <a:r>
              <a:rPr sz="1200" spc="-35" dirty="0">
                <a:solidFill>
                  <a:srgbClr val="404040"/>
                </a:solidFill>
                <a:latin typeface="Arial"/>
                <a:cs typeface="Arial"/>
              </a:rPr>
              <a:t>mevcuttur?</a:t>
            </a:r>
            <a:r>
              <a:rPr sz="1200" spc="-1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65" dirty="0">
                <a:solidFill>
                  <a:srgbClr val="404040"/>
                </a:solidFill>
                <a:latin typeface="Arial"/>
                <a:cs typeface="Arial"/>
              </a:rPr>
              <a:t>Açıklayınız.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E2AC-C1BE-40CC-9D81-302E20060955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  <a:tabLst>
                <a:tab pos="7609205" algn="l"/>
              </a:tabLst>
            </a:pPr>
            <a:r>
              <a:rPr spc="-1050" dirty="0">
                <a:latin typeface="Times New Roman"/>
                <a:cs typeface="Times New Roman"/>
              </a:rPr>
              <a:t> </a:t>
            </a:r>
            <a:r>
              <a:rPr spc="-475" dirty="0"/>
              <a:t>Yazılım</a:t>
            </a:r>
            <a:r>
              <a:rPr spc="-345" dirty="0"/>
              <a:t> </a:t>
            </a:r>
            <a:r>
              <a:rPr spc="-375" dirty="0"/>
              <a:t>Kaynakları	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10577" y="1781047"/>
            <a:ext cx="7517130" cy="45605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7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sz="2400" spc="-165" dirty="0">
                <a:solidFill>
                  <a:srgbClr val="C00000"/>
                </a:solidFill>
                <a:latin typeface="Arial"/>
                <a:cs typeface="Arial"/>
              </a:rPr>
              <a:t>İş </a:t>
            </a:r>
            <a:r>
              <a:rPr sz="2400" spc="-70" dirty="0">
                <a:solidFill>
                  <a:srgbClr val="C00000"/>
                </a:solidFill>
                <a:latin typeface="Arial"/>
                <a:cs typeface="Arial"/>
              </a:rPr>
              <a:t>sistemleri </a:t>
            </a:r>
            <a:r>
              <a:rPr sz="2400" spc="-100" dirty="0">
                <a:solidFill>
                  <a:srgbClr val="C00000"/>
                </a:solidFill>
                <a:latin typeface="Arial"/>
                <a:cs typeface="Arial"/>
              </a:rPr>
              <a:t>planlama</a:t>
            </a:r>
            <a:r>
              <a:rPr sz="2400" spc="-2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araçları</a:t>
            </a:r>
            <a:endParaRPr sz="2400">
              <a:latin typeface="Arial"/>
              <a:cs typeface="Arial"/>
            </a:endParaRPr>
          </a:p>
          <a:p>
            <a:pPr marL="570865" lvl="1" indent="-215265">
              <a:lnSpc>
                <a:spcPct val="100000"/>
              </a:lnSpc>
              <a:spcBef>
                <a:spcPts val="3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125" dirty="0">
                <a:latin typeface="Arial"/>
                <a:cs typeface="Arial"/>
              </a:rPr>
              <a:t>İş akış </a:t>
            </a:r>
            <a:r>
              <a:rPr sz="1800" spc="-100" dirty="0">
                <a:latin typeface="Arial"/>
                <a:cs typeface="Arial"/>
              </a:rPr>
              <a:t>yapısının </a:t>
            </a:r>
            <a:r>
              <a:rPr sz="1800" spc="-65" dirty="0">
                <a:latin typeface="Arial"/>
                <a:cs typeface="Arial"/>
              </a:rPr>
              <a:t>üst </a:t>
            </a:r>
            <a:r>
              <a:rPr sz="1800" spc="-45" dirty="0">
                <a:latin typeface="Arial"/>
                <a:cs typeface="Arial"/>
              </a:rPr>
              <a:t>modelinin </a:t>
            </a:r>
            <a:r>
              <a:rPr sz="1800" spc="-50" dirty="0">
                <a:latin typeface="Arial"/>
                <a:cs typeface="Arial"/>
              </a:rPr>
              <a:t>üretilmesinde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kullanılır.</a:t>
            </a:r>
            <a:endParaRPr sz="1800">
              <a:latin typeface="Arial"/>
              <a:cs typeface="Arial"/>
            </a:endParaRPr>
          </a:p>
          <a:p>
            <a:pPr marL="570865" marR="525145" lvl="1" indent="-215265">
              <a:lnSpc>
                <a:spcPts val="2060"/>
              </a:lnSpc>
              <a:spcBef>
                <a:spcPts val="47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70" dirty="0">
                <a:latin typeface="Arial"/>
                <a:cs typeface="Arial"/>
              </a:rPr>
              <a:t>Bilgi </a:t>
            </a:r>
            <a:r>
              <a:rPr sz="1800" spc="-110" dirty="0">
                <a:latin typeface="Arial"/>
                <a:cs typeface="Arial"/>
              </a:rPr>
              <a:t>akışı, </a:t>
            </a:r>
            <a:r>
              <a:rPr sz="1800" spc="-40" dirty="0">
                <a:latin typeface="Arial"/>
                <a:cs typeface="Arial"/>
              </a:rPr>
              <a:t>bilgi </a:t>
            </a:r>
            <a:r>
              <a:rPr sz="1800" spc="-114" dirty="0">
                <a:latin typeface="Arial"/>
                <a:cs typeface="Arial"/>
              </a:rPr>
              <a:t>yapısı </a:t>
            </a:r>
            <a:r>
              <a:rPr sz="1800" spc="-95" dirty="0">
                <a:latin typeface="Arial"/>
                <a:cs typeface="Arial"/>
              </a:rPr>
              <a:t>iş </a:t>
            </a:r>
            <a:r>
              <a:rPr sz="1800" spc="-35" dirty="0">
                <a:latin typeface="Arial"/>
                <a:cs typeface="Arial"/>
              </a:rPr>
              <a:t>birimlerindeki </a:t>
            </a:r>
            <a:r>
              <a:rPr sz="1800" spc="-60" dirty="0">
                <a:latin typeface="Arial"/>
                <a:cs typeface="Arial"/>
              </a:rPr>
              <a:t>tıkanıklıklar bu </a:t>
            </a:r>
            <a:r>
              <a:rPr sz="1800" spc="-80" dirty="0">
                <a:latin typeface="Arial"/>
                <a:cs typeface="Arial"/>
              </a:rPr>
              <a:t>araçlar </a:t>
            </a:r>
            <a:r>
              <a:rPr sz="1800" spc="-85" dirty="0">
                <a:latin typeface="Arial"/>
                <a:cs typeface="Arial"/>
              </a:rPr>
              <a:t>kanalıyla  </a:t>
            </a:r>
            <a:r>
              <a:rPr sz="1800" spc="-70" dirty="0">
                <a:latin typeface="Arial"/>
                <a:cs typeface="Arial"/>
              </a:rPr>
              <a:t>ortaya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çıkarılır.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93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sz="2400" spc="-110" dirty="0">
                <a:solidFill>
                  <a:srgbClr val="C00000"/>
                </a:solidFill>
                <a:latin typeface="Arial"/>
                <a:cs typeface="Arial"/>
              </a:rPr>
              <a:t>Proje </a:t>
            </a:r>
            <a:r>
              <a:rPr sz="2400" spc="-55" dirty="0">
                <a:solidFill>
                  <a:srgbClr val="C00000"/>
                </a:solidFill>
                <a:latin typeface="Arial"/>
                <a:cs typeface="Arial"/>
              </a:rPr>
              <a:t>yönetim</a:t>
            </a:r>
            <a:r>
              <a:rPr sz="2400" spc="-1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araçları</a:t>
            </a:r>
            <a:endParaRPr sz="2400">
              <a:latin typeface="Arial"/>
              <a:cs typeface="Arial"/>
            </a:endParaRPr>
          </a:p>
          <a:p>
            <a:pPr marL="570865" lvl="1" indent="-215265">
              <a:lnSpc>
                <a:spcPts val="2100"/>
              </a:lnSpc>
              <a:spcBef>
                <a:spcPts val="360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95" dirty="0">
                <a:latin typeface="Arial"/>
                <a:cs typeface="Arial"/>
              </a:rPr>
              <a:t>Yönetici </a:t>
            </a:r>
            <a:r>
              <a:rPr sz="1800" spc="-65" dirty="0">
                <a:latin typeface="Arial"/>
                <a:cs typeface="Arial"/>
              </a:rPr>
              <a:t>tarafından, </a:t>
            </a:r>
            <a:r>
              <a:rPr sz="1800" spc="-55" dirty="0">
                <a:latin typeface="Arial"/>
                <a:cs typeface="Arial"/>
              </a:rPr>
              <a:t>projede </a:t>
            </a:r>
            <a:r>
              <a:rPr sz="1800" spc="-85" dirty="0">
                <a:latin typeface="Arial"/>
                <a:cs typeface="Arial"/>
              </a:rPr>
              <a:t>yapılan </a:t>
            </a:r>
            <a:r>
              <a:rPr sz="1800" spc="-45" dirty="0">
                <a:latin typeface="Arial"/>
                <a:cs typeface="Arial"/>
              </a:rPr>
              <a:t>işlerin </a:t>
            </a:r>
            <a:r>
              <a:rPr sz="1800" spc="-75" dirty="0">
                <a:latin typeface="Arial"/>
                <a:cs typeface="Arial"/>
              </a:rPr>
              <a:t>izlenmesi, </a:t>
            </a:r>
            <a:r>
              <a:rPr sz="1800" spc="-114" dirty="0">
                <a:latin typeface="Arial"/>
                <a:cs typeface="Arial"/>
              </a:rPr>
              <a:t>kaynak </a:t>
            </a:r>
            <a:r>
              <a:rPr sz="1800" spc="-100" dirty="0">
                <a:latin typeface="Arial"/>
                <a:cs typeface="Arial"/>
              </a:rPr>
              <a:t>ataması,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proje</a:t>
            </a:r>
            <a:endParaRPr sz="1800">
              <a:latin typeface="Arial"/>
              <a:cs typeface="Arial"/>
            </a:endParaRPr>
          </a:p>
          <a:p>
            <a:pPr marL="570865">
              <a:lnSpc>
                <a:spcPts val="2100"/>
              </a:lnSpc>
            </a:pPr>
            <a:r>
              <a:rPr sz="1800" spc="-95" dirty="0">
                <a:latin typeface="Arial"/>
                <a:cs typeface="Arial"/>
              </a:rPr>
              <a:t>iş </a:t>
            </a:r>
            <a:r>
              <a:rPr sz="1800" spc="-100" dirty="0">
                <a:latin typeface="Arial"/>
                <a:cs typeface="Arial"/>
              </a:rPr>
              <a:t>yapısının </a:t>
            </a:r>
            <a:r>
              <a:rPr sz="1800" spc="-40" dirty="0">
                <a:latin typeface="Arial"/>
                <a:cs typeface="Arial"/>
              </a:rPr>
              <a:t>üretilmesi, </a:t>
            </a:r>
            <a:r>
              <a:rPr sz="1800" spc="-95" dirty="0">
                <a:latin typeface="Arial"/>
                <a:cs typeface="Arial"/>
              </a:rPr>
              <a:t>gözlenen </a:t>
            </a:r>
            <a:r>
              <a:rPr sz="1800" spc="-55" dirty="0">
                <a:latin typeface="Arial"/>
                <a:cs typeface="Arial"/>
              </a:rPr>
              <a:t>değerlerin </a:t>
            </a:r>
            <a:r>
              <a:rPr sz="1800" spc="-70" dirty="0">
                <a:latin typeface="Arial"/>
                <a:cs typeface="Arial"/>
              </a:rPr>
              <a:t>işlenmesini </a:t>
            </a:r>
            <a:r>
              <a:rPr sz="1800" spc="-125" dirty="0">
                <a:latin typeface="Arial"/>
                <a:cs typeface="Arial"/>
              </a:rPr>
              <a:t>sağlayan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araçlar.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985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sz="2400" spc="-120" dirty="0">
                <a:solidFill>
                  <a:srgbClr val="C00000"/>
                </a:solidFill>
                <a:latin typeface="Arial"/>
                <a:cs typeface="Arial"/>
              </a:rPr>
              <a:t>Analiz </a:t>
            </a:r>
            <a:r>
              <a:rPr sz="2400" spc="-145" dirty="0">
                <a:solidFill>
                  <a:srgbClr val="C00000"/>
                </a:solidFill>
                <a:latin typeface="Arial"/>
                <a:cs typeface="Arial"/>
              </a:rPr>
              <a:t>ve </a:t>
            </a:r>
            <a:r>
              <a:rPr sz="2400" spc="-100" dirty="0">
                <a:solidFill>
                  <a:srgbClr val="C00000"/>
                </a:solidFill>
                <a:latin typeface="Arial"/>
                <a:cs typeface="Arial"/>
              </a:rPr>
              <a:t>tasarım</a:t>
            </a:r>
            <a:r>
              <a:rPr sz="24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araçları</a:t>
            </a:r>
            <a:endParaRPr sz="2400">
              <a:latin typeface="Arial"/>
              <a:cs typeface="Arial"/>
            </a:endParaRPr>
          </a:p>
          <a:p>
            <a:pPr marL="570865" lvl="1" indent="-215265">
              <a:lnSpc>
                <a:spcPts val="2100"/>
              </a:lnSpc>
              <a:spcBef>
                <a:spcPts val="35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80" dirty="0">
                <a:latin typeface="Arial"/>
                <a:cs typeface="Arial"/>
              </a:rPr>
              <a:t>Kullanılan </a:t>
            </a:r>
            <a:r>
              <a:rPr sz="1800" spc="-60" dirty="0">
                <a:latin typeface="Arial"/>
                <a:cs typeface="Arial"/>
              </a:rPr>
              <a:t>modelleme </a:t>
            </a:r>
            <a:r>
              <a:rPr sz="1800" spc="-30" dirty="0">
                <a:latin typeface="Arial"/>
                <a:cs typeface="Arial"/>
              </a:rPr>
              <a:t>tekniklerini </a:t>
            </a:r>
            <a:r>
              <a:rPr sz="1800" spc="-85" dirty="0">
                <a:latin typeface="Arial"/>
                <a:cs typeface="Arial"/>
              </a:rPr>
              <a:t>ayrı ayrı </a:t>
            </a:r>
            <a:r>
              <a:rPr sz="1800" spc="-125" dirty="0">
                <a:latin typeface="Arial"/>
                <a:cs typeface="Arial"/>
              </a:rPr>
              <a:t>ya </a:t>
            </a:r>
            <a:r>
              <a:rPr sz="1800" spc="-105" dirty="0">
                <a:latin typeface="Arial"/>
                <a:cs typeface="Arial"/>
              </a:rPr>
              <a:t>da </a:t>
            </a:r>
            <a:r>
              <a:rPr sz="1800" spc="-55" dirty="0">
                <a:latin typeface="Arial"/>
                <a:cs typeface="Arial"/>
              </a:rPr>
              <a:t>bütünleşik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olarak</a:t>
            </a:r>
            <a:endParaRPr sz="1800">
              <a:latin typeface="Arial"/>
              <a:cs typeface="Arial"/>
            </a:endParaRPr>
          </a:p>
          <a:p>
            <a:pPr marL="570865">
              <a:lnSpc>
                <a:spcPts val="2100"/>
              </a:lnSpc>
            </a:pPr>
            <a:r>
              <a:rPr sz="1800" spc="-100" dirty="0">
                <a:latin typeface="Arial"/>
                <a:cs typeface="Arial"/>
              </a:rPr>
              <a:t>uygulayan araçlar. </a:t>
            </a:r>
            <a:r>
              <a:rPr sz="1800" spc="-35" dirty="0">
                <a:latin typeface="Arial"/>
                <a:cs typeface="Arial"/>
              </a:rPr>
              <a:t>Üretilen </a:t>
            </a:r>
            <a:r>
              <a:rPr sz="1800" spc="-50" dirty="0">
                <a:latin typeface="Arial"/>
                <a:cs typeface="Arial"/>
              </a:rPr>
              <a:t>modelin kalitesinin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ölçülmesi</a:t>
            </a:r>
            <a:endParaRPr sz="1800">
              <a:latin typeface="Arial"/>
              <a:cs typeface="Arial"/>
            </a:endParaRPr>
          </a:p>
          <a:p>
            <a:pPr marL="269240" indent="-256540">
              <a:lnSpc>
                <a:spcPct val="100000"/>
              </a:lnSpc>
              <a:spcBef>
                <a:spcPts val="980"/>
              </a:spcBef>
              <a:buClr>
                <a:srgbClr val="B1B1B1"/>
              </a:buClr>
              <a:buSzPct val="89583"/>
              <a:buFont typeface="Wingdings"/>
              <a:buChar char=""/>
              <a:tabLst>
                <a:tab pos="269240" algn="l"/>
              </a:tabLst>
            </a:pPr>
            <a:r>
              <a:rPr sz="2400" spc="-125" dirty="0">
                <a:solidFill>
                  <a:srgbClr val="C00000"/>
                </a:solidFill>
                <a:latin typeface="Arial"/>
                <a:cs typeface="Arial"/>
              </a:rPr>
              <a:t>Programlama</a:t>
            </a:r>
            <a:r>
              <a:rPr sz="2400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Arial"/>
                <a:cs typeface="Arial"/>
              </a:rPr>
              <a:t>araçları</a:t>
            </a:r>
            <a:endParaRPr sz="2400">
              <a:latin typeface="Arial"/>
              <a:cs typeface="Arial"/>
            </a:endParaRPr>
          </a:p>
          <a:p>
            <a:pPr marL="570865" marR="534035" lvl="1" indent="-215265">
              <a:lnSpc>
                <a:spcPts val="2060"/>
              </a:lnSpc>
              <a:spcBef>
                <a:spcPts val="515"/>
              </a:spcBef>
              <a:buClr>
                <a:srgbClr val="CCCC99"/>
              </a:buClr>
              <a:buSzPct val="75000"/>
              <a:buFont typeface="Wingdings"/>
              <a:buChar char=""/>
              <a:tabLst>
                <a:tab pos="571500" algn="l"/>
              </a:tabLst>
            </a:pPr>
            <a:r>
              <a:rPr sz="1800" spc="-70" dirty="0">
                <a:latin typeface="Arial"/>
                <a:cs typeface="Arial"/>
              </a:rPr>
              <a:t>Derleyiciler, </a:t>
            </a:r>
            <a:r>
              <a:rPr sz="1800" spc="-80" dirty="0">
                <a:latin typeface="Arial"/>
                <a:cs typeface="Arial"/>
              </a:rPr>
              <a:t>nesne-tabanlı programlama araçları, </a:t>
            </a:r>
            <a:r>
              <a:rPr sz="1800" spc="-95" dirty="0">
                <a:latin typeface="Arial"/>
                <a:cs typeface="Arial"/>
              </a:rPr>
              <a:t>görsel </a:t>
            </a:r>
            <a:r>
              <a:rPr sz="1800" spc="-80" dirty="0">
                <a:latin typeface="Arial"/>
                <a:cs typeface="Arial"/>
              </a:rPr>
              <a:t>programlama  </a:t>
            </a:r>
            <a:r>
              <a:rPr sz="1800" spc="-40" dirty="0">
                <a:latin typeface="Arial"/>
                <a:cs typeface="Arial"/>
              </a:rPr>
              <a:t>platformları.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84F6-8B57-4300-BC0C-D129D959ACD9}" type="datetime1">
              <a:rPr lang="en-US" smtClean="0"/>
              <a:t>3/20/2019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8556" y="6483667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9157" y="886142"/>
            <a:ext cx="1287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60" dirty="0">
                <a:solidFill>
                  <a:srgbClr val="404040"/>
                </a:solidFill>
                <a:latin typeface="Arial"/>
                <a:cs typeface="Arial"/>
              </a:rPr>
              <a:t>Ö</a:t>
            </a:r>
            <a:r>
              <a:rPr sz="4800" spc="-235" dirty="0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sz="4800" spc="-37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4800" spc="-290" dirty="0">
                <a:solidFill>
                  <a:srgbClr val="404040"/>
                </a:solidFill>
                <a:latin typeface="Arial"/>
                <a:cs typeface="Arial"/>
              </a:rPr>
              <a:t>v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13779" y="949960"/>
            <a:ext cx="1907539" cy="184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9157" y="2050796"/>
            <a:ext cx="4859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Arial"/>
                <a:cs typeface="Arial"/>
              </a:rPr>
              <a:t>Günümüzde </a:t>
            </a:r>
            <a:r>
              <a:rPr sz="1800" spc="-65" dirty="0">
                <a:latin typeface="Arial"/>
                <a:cs typeface="Arial"/>
              </a:rPr>
              <a:t>kullanılan </a:t>
            </a:r>
            <a:r>
              <a:rPr sz="1800" spc="-45" dirty="0">
                <a:latin typeface="Arial"/>
                <a:cs typeface="Arial"/>
              </a:rPr>
              <a:t>maliyet </a:t>
            </a:r>
            <a:r>
              <a:rPr sz="1800" spc="-50" dirty="0">
                <a:latin typeface="Arial"/>
                <a:cs typeface="Arial"/>
              </a:rPr>
              <a:t>kestirim </a:t>
            </a:r>
            <a:r>
              <a:rPr sz="1800" spc="-40" dirty="0">
                <a:latin typeface="Arial"/>
                <a:cs typeface="Arial"/>
              </a:rPr>
              <a:t>yöntemlerini  </a:t>
            </a:r>
            <a:r>
              <a:rPr sz="1800" spc="-80" dirty="0">
                <a:latin typeface="Arial"/>
                <a:cs typeface="Arial"/>
              </a:rPr>
              <a:t>araştırınız.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30879" y="2677160"/>
            <a:ext cx="33020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27120" y="6556057"/>
            <a:ext cx="1894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0" dirty="0">
                <a:solidFill>
                  <a:srgbClr val="FFFFFF"/>
                </a:solidFill>
                <a:latin typeface="Arial"/>
                <a:cs typeface="Arial"/>
              </a:rPr>
              <a:t>YMT312 </a:t>
            </a:r>
            <a:r>
              <a:rPr sz="900" spc="-80" dirty="0">
                <a:solidFill>
                  <a:srgbClr val="FFFFFF"/>
                </a:solidFill>
                <a:latin typeface="Arial"/>
                <a:cs typeface="Arial"/>
              </a:rPr>
              <a:t>YAZILIM </a:t>
            </a:r>
            <a:r>
              <a:rPr sz="900" spc="-95" dirty="0">
                <a:solidFill>
                  <a:srgbClr val="FFFFFF"/>
                </a:solidFill>
                <a:latin typeface="Arial"/>
                <a:cs typeface="Arial"/>
              </a:rPr>
              <a:t>TASARIM </a:t>
            </a:r>
            <a:r>
              <a:rPr sz="900" spc="-125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9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65" dirty="0">
                <a:solidFill>
                  <a:srgbClr val="FFFFFF"/>
                </a:solidFill>
                <a:latin typeface="Arial"/>
                <a:cs typeface="Arial"/>
              </a:rPr>
              <a:t>MİMARİSİ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506C-DCE5-4EE3-8584-F43A7595C8C8}" type="datetime1">
              <a:rPr lang="en-US" smtClean="0"/>
              <a:t>3/20/2019</a:t>
            </a:fld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90</a:t>
            </a:fld>
            <a:endParaRPr lang="tr-TR" spc="-5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17" y="915098"/>
            <a:ext cx="7481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8234" algn="l"/>
              </a:tabLst>
            </a:pPr>
            <a:r>
              <a:rPr spc="-380" dirty="0"/>
              <a:t>Kaynaklar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17" y="1894840"/>
            <a:ext cx="7259955" cy="3966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“Software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Engineering </a:t>
            </a:r>
            <a:r>
              <a:rPr sz="1400" spc="-125" dirty="0">
                <a:solidFill>
                  <a:srgbClr val="404040"/>
                </a:solidFill>
                <a:latin typeface="Arial"/>
                <a:cs typeface="Arial"/>
              </a:rPr>
              <a:t>A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Practitioner’s Approach”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(7th. </a:t>
            </a: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Ed.), </a:t>
            </a:r>
            <a:r>
              <a:rPr sz="1400" spc="-105" dirty="0">
                <a:solidFill>
                  <a:srgbClr val="404040"/>
                </a:solidFill>
                <a:latin typeface="Arial"/>
                <a:cs typeface="Arial"/>
              </a:rPr>
              <a:t>Roger </a:t>
            </a:r>
            <a:r>
              <a:rPr sz="1400" spc="-170" dirty="0">
                <a:solidFill>
                  <a:srgbClr val="404040"/>
                </a:solidFill>
                <a:latin typeface="Arial"/>
                <a:cs typeface="Arial"/>
              </a:rPr>
              <a:t>S.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Pressman,</a:t>
            </a:r>
            <a:r>
              <a:rPr sz="1400" spc="-1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2013.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“Software </a:t>
            </a: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Engineering” </a:t>
            </a:r>
            <a:r>
              <a:rPr sz="1400" spc="-30" dirty="0">
                <a:solidFill>
                  <a:srgbClr val="404040"/>
                </a:solidFill>
                <a:latin typeface="Arial"/>
                <a:cs typeface="Arial"/>
              </a:rPr>
              <a:t>(8th. </a:t>
            </a: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Ed.), 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Ian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Sommerville,</a:t>
            </a:r>
            <a:r>
              <a:rPr sz="1400" spc="-1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2007.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0" dirty="0">
                <a:solidFill>
                  <a:srgbClr val="404040"/>
                </a:solidFill>
                <a:latin typeface="Arial"/>
                <a:cs typeface="Arial"/>
              </a:rPr>
              <a:t>“Guide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to </a:t>
            </a:r>
            <a:r>
              <a:rPr sz="1400" spc="-20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Software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Engineering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Body </a:t>
            </a:r>
            <a:r>
              <a:rPr sz="1400" spc="-5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Knowledge”,</a:t>
            </a:r>
            <a:r>
              <a:rPr sz="1400" spc="-2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2004.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120" dirty="0">
                <a:solidFill>
                  <a:srgbClr val="404040"/>
                </a:solidFill>
                <a:latin typeface="Arial"/>
                <a:cs typeface="Arial"/>
              </a:rPr>
              <a:t>” </a:t>
            </a:r>
            <a:r>
              <a:rPr sz="1400" spc="-114" dirty="0">
                <a:solidFill>
                  <a:srgbClr val="404040"/>
                </a:solidFill>
                <a:latin typeface="Arial"/>
                <a:cs typeface="Arial"/>
              </a:rPr>
              <a:t>Yazılım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Mühendisliğine 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Giriş”, </a:t>
            </a:r>
            <a:r>
              <a:rPr sz="1400" spc="-105" dirty="0">
                <a:solidFill>
                  <a:srgbClr val="404040"/>
                </a:solidFill>
                <a:latin typeface="Arial"/>
                <a:cs typeface="Arial"/>
              </a:rPr>
              <a:t>TBİL-211, </a:t>
            </a:r>
            <a:r>
              <a:rPr sz="1400" spc="-110" dirty="0">
                <a:solidFill>
                  <a:srgbClr val="404040"/>
                </a:solidFill>
                <a:latin typeface="Arial"/>
                <a:cs typeface="Arial"/>
              </a:rPr>
              <a:t>Dr.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Ali</a:t>
            </a:r>
            <a:r>
              <a:rPr sz="1400" spc="-1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Arifoğlu.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”Yazılım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Mühendisliği”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(2.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Basım), </a:t>
            </a:r>
            <a:r>
              <a:rPr sz="1400" spc="-110" dirty="0">
                <a:solidFill>
                  <a:srgbClr val="404040"/>
                </a:solidFill>
                <a:latin typeface="Arial"/>
                <a:cs typeface="Arial"/>
              </a:rPr>
              <a:t>Dr. </a:t>
            </a:r>
            <a:r>
              <a:rPr sz="1400" dirty="0">
                <a:solidFill>
                  <a:srgbClr val="404040"/>
                </a:solidFill>
                <a:latin typeface="Arial"/>
                <a:cs typeface="Arial"/>
              </a:rPr>
              <a:t>M. </a:t>
            </a: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Erhan Sarıdoğan,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2008,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İstanbul: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Papatya</a:t>
            </a:r>
            <a:r>
              <a:rPr sz="14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Yayıncılık.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Kalıpsiz, O., </a:t>
            </a:r>
            <a:r>
              <a:rPr sz="1400" spc="-65" dirty="0">
                <a:solidFill>
                  <a:srgbClr val="404040"/>
                </a:solidFill>
                <a:latin typeface="Arial"/>
                <a:cs typeface="Arial"/>
              </a:rPr>
              <a:t>Buharalı, A.,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Biricik, </a:t>
            </a:r>
            <a:r>
              <a:rPr sz="1400" spc="-120" dirty="0">
                <a:solidFill>
                  <a:srgbClr val="404040"/>
                </a:solidFill>
                <a:latin typeface="Arial"/>
                <a:cs typeface="Arial"/>
              </a:rPr>
              <a:t>G.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(2005).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Bilgisayar </a:t>
            </a:r>
            <a:r>
              <a:rPr sz="1400" spc="-35" dirty="0">
                <a:solidFill>
                  <a:srgbClr val="404040"/>
                </a:solidFill>
                <a:latin typeface="Arial"/>
                <a:cs typeface="Arial"/>
              </a:rPr>
              <a:t>Bilimlerinde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Sistem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Analizi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spc="-105" dirty="0">
                <a:solidFill>
                  <a:srgbClr val="404040"/>
                </a:solidFill>
                <a:latin typeface="Arial"/>
                <a:cs typeface="Arial"/>
              </a:rPr>
              <a:t>Tasarımı</a:t>
            </a:r>
            <a:r>
              <a:rPr sz="1400" spc="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Nesneye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Yönelik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Modelleme. </a:t>
            </a:r>
            <a:r>
              <a:rPr sz="1400" spc="-45" dirty="0">
                <a:solidFill>
                  <a:srgbClr val="404040"/>
                </a:solidFill>
                <a:latin typeface="Arial"/>
                <a:cs typeface="Arial"/>
              </a:rPr>
              <a:t>İstanbul: </a:t>
            </a:r>
            <a:r>
              <a:rPr sz="1400" spc="-95" dirty="0">
                <a:solidFill>
                  <a:srgbClr val="404040"/>
                </a:solidFill>
                <a:latin typeface="Arial"/>
                <a:cs typeface="Arial"/>
              </a:rPr>
              <a:t>Papatya</a:t>
            </a:r>
            <a:r>
              <a:rPr sz="1400" spc="-1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Yayıncılık.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3420"/>
              </a:lnSpc>
              <a:spcBef>
                <a:spcPts val="405"/>
              </a:spcBef>
            </a:pP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Buzluca, </a:t>
            </a:r>
            <a:r>
              <a:rPr sz="1400" spc="-200" dirty="0">
                <a:solidFill>
                  <a:srgbClr val="404040"/>
                </a:solidFill>
                <a:latin typeface="Arial"/>
                <a:cs typeface="Arial"/>
              </a:rPr>
              <a:t>F.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(2010) </a:t>
            </a:r>
            <a:r>
              <a:rPr sz="1400" spc="-114" dirty="0">
                <a:solidFill>
                  <a:srgbClr val="404040"/>
                </a:solidFill>
                <a:latin typeface="Arial"/>
                <a:cs typeface="Arial"/>
              </a:rPr>
              <a:t>Yazılım </a:t>
            </a:r>
            <a:r>
              <a:rPr sz="1400" spc="-40" dirty="0">
                <a:solidFill>
                  <a:srgbClr val="404040"/>
                </a:solidFill>
                <a:latin typeface="Arial"/>
                <a:cs typeface="Arial"/>
              </a:rPr>
              <a:t>Modelleme 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ve </a:t>
            </a:r>
            <a:r>
              <a:rPr sz="1400" spc="-105" dirty="0">
                <a:solidFill>
                  <a:srgbClr val="404040"/>
                </a:solidFill>
                <a:latin typeface="Arial"/>
                <a:cs typeface="Arial"/>
              </a:rPr>
              <a:t>Tasarımı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ders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notları (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  <a:hlinkClick r:id="rId2"/>
              </a:rPr>
              <a:t>http://www.buzluca.info/dersler.html) </a:t>
            </a:r>
            <a:r>
              <a:rPr sz="14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Hacettepe </a:t>
            </a:r>
            <a:r>
              <a:rPr sz="1400" spc="-55" dirty="0">
                <a:solidFill>
                  <a:srgbClr val="404040"/>
                </a:solidFill>
                <a:latin typeface="Arial"/>
                <a:cs typeface="Arial"/>
              </a:rPr>
              <a:t>Üniversitesi </a:t>
            </a:r>
            <a:r>
              <a:rPr sz="1400" spc="-125" dirty="0">
                <a:solidFill>
                  <a:srgbClr val="404040"/>
                </a:solidFill>
                <a:latin typeface="Arial"/>
                <a:cs typeface="Arial"/>
              </a:rPr>
              <a:t>BBS-651, 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A. </a:t>
            </a:r>
            <a:r>
              <a:rPr sz="1400" spc="-90" dirty="0">
                <a:solidFill>
                  <a:srgbClr val="404040"/>
                </a:solidFill>
                <a:latin typeface="Arial"/>
                <a:cs typeface="Arial"/>
              </a:rPr>
              <a:t>Tarhan,</a:t>
            </a:r>
            <a:r>
              <a:rPr sz="1400" spc="-2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404040"/>
                </a:solidFill>
                <a:latin typeface="Arial"/>
                <a:cs typeface="Arial"/>
              </a:rPr>
              <a:t>2010.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14" dirty="0">
                <a:solidFill>
                  <a:srgbClr val="404040"/>
                </a:solidFill>
                <a:latin typeface="Arial"/>
                <a:cs typeface="Arial"/>
              </a:rPr>
              <a:t>Yazılım </a:t>
            </a:r>
            <a:r>
              <a:rPr sz="1400" spc="-70" dirty="0">
                <a:solidFill>
                  <a:srgbClr val="404040"/>
                </a:solidFill>
                <a:latin typeface="Arial"/>
                <a:cs typeface="Arial"/>
              </a:rPr>
              <a:t>Proje </a:t>
            </a:r>
            <a:r>
              <a:rPr sz="1400" spc="-60" dirty="0">
                <a:solidFill>
                  <a:srgbClr val="404040"/>
                </a:solidFill>
                <a:latin typeface="Arial"/>
                <a:cs typeface="Arial"/>
              </a:rPr>
              <a:t>Yönetimi, </a:t>
            </a:r>
            <a:r>
              <a:rPr sz="1400" spc="-105" dirty="0">
                <a:solidFill>
                  <a:srgbClr val="404040"/>
                </a:solidFill>
                <a:latin typeface="Arial"/>
                <a:cs typeface="Arial"/>
              </a:rPr>
              <a:t>Yrd. </a:t>
            </a:r>
            <a:r>
              <a:rPr sz="1400" spc="-85" dirty="0">
                <a:solidFill>
                  <a:srgbClr val="404040"/>
                </a:solidFill>
                <a:latin typeface="Arial"/>
                <a:cs typeface="Arial"/>
              </a:rPr>
              <a:t>Doç. </a:t>
            </a:r>
            <a:r>
              <a:rPr sz="1400" spc="-110" dirty="0">
                <a:solidFill>
                  <a:srgbClr val="404040"/>
                </a:solidFill>
                <a:latin typeface="Arial"/>
                <a:cs typeface="Arial"/>
              </a:rPr>
              <a:t>Dr. </a:t>
            </a:r>
            <a:r>
              <a:rPr sz="1400" spc="-80" dirty="0">
                <a:solidFill>
                  <a:srgbClr val="404040"/>
                </a:solidFill>
                <a:latin typeface="Arial"/>
                <a:cs typeface="Arial"/>
              </a:rPr>
              <a:t>Hacer</a:t>
            </a:r>
            <a:r>
              <a:rPr sz="14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-175" dirty="0">
                <a:solidFill>
                  <a:srgbClr val="404040"/>
                </a:solidFill>
                <a:latin typeface="Arial"/>
                <a:cs typeface="Arial"/>
              </a:rPr>
              <a:t>KARACAN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9275" y="6542087"/>
            <a:ext cx="16256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50" dirty="0">
                <a:solidFill>
                  <a:srgbClr val="FFFFFF"/>
                </a:solidFill>
                <a:latin typeface="Arial"/>
                <a:cs typeface="Arial"/>
              </a:rPr>
              <a:t>91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3BCC8-BCB0-4317-9F1A-0B77B9053827}" type="datetime1">
              <a:rPr lang="en-US" smtClean="0"/>
              <a:t>3/20/2019</a:t>
            </a:fld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lang="tr-TR" spc="-50" smtClean="0"/>
              <a:t>91</a:t>
            </a:fld>
            <a:endParaRPr lang="tr-TR"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4759</Words>
  <Application>Microsoft Office PowerPoint</Application>
  <PresentationFormat>Ekran Gösterisi (4:3)</PresentationFormat>
  <Paragraphs>979</Paragraphs>
  <Slides>91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91</vt:i4>
      </vt:variant>
    </vt:vector>
  </HeadingPairs>
  <TitlesOfParts>
    <vt:vector size="92" baseType="lpstr">
      <vt:lpstr>Ofis Teması</vt:lpstr>
      <vt:lpstr>PowerPoint Sunusu</vt:lpstr>
      <vt:lpstr>PowerPoint Sunusu</vt:lpstr>
      <vt:lpstr>Amaçlar</vt:lpstr>
      <vt:lpstr>Planlama </vt:lpstr>
      <vt:lpstr> Proje Kaynakları </vt:lpstr>
      <vt:lpstr> İnsan Kaynakları </vt:lpstr>
      <vt:lpstr> Donanım Kaynakları </vt:lpstr>
      <vt:lpstr> Yazılım Kaynakları </vt:lpstr>
      <vt:lpstr> Yazılım Kaynakları </vt:lpstr>
      <vt:lpstr> Yazılım Kaynakları </vt:lpstr>
      <vt:lpstr>Proje Maliyetleri </vt:lpstr>
      <vt:lpstr>Proje Maliyetleri </vt:lpstr>
      <vt:lpstr> Gözlemlenebilecek değerler </vt:lpstr>
      <vt:lpstr> Maliyet Kestirim Yöntemleri </vt:lpstr>
      <vt:lpstr> İşlev Noktaları Yöntemi </vt:lpstr>
      <vt:lpstr>Problemin bilgi ortamının  incelenmesi</vt:lpstr>
      <vt:lpstr>Problem Bilgi Ortamı Bileşenleri</vt:lpstr>
      <vt:lpstr>Problemin teknik karmaşıklığının incelenmesi</vt:lpstr>
      <vt:lpstr> İşlev Noktası Sayısı Hesaplama </vt:lpstr>
      <vt:lpstr> Satır Sayısı Kestirimi </vt:lpstr>
      <vt:lpstr>Etkin Maliyet Modeli </vt:lpstr>
      <vt:lpstr>COCOMO Modeli </vt:lpstr>
      <vt:lpstr> COCOMO Formülleri </vt:lpstr>
      <vt:lpstr> Proje Sınıfları </vt:lpstr>
      <vt:lpstr>Temel Model </vt:lpstr>
      <vt:lpstr>Temel Model </vt:lpstr>
      <vt:lpstr>Ara Model </vt:lpstr>
      <vt:lpstr> İş Gücü Hesaplama </vt:lpstr>
      <vt:lpstr> Maliyet Çarpanı Hesaplama </vt:lpstr>
      <vt:lpstr>Maliyet Etmenleri </vt:lpstr>
      <vt:lpstr> Ürün Özellikleri </vt:lpstr>
      <vt:lpstr> Bilgisayar Özellikleri </vt:lpstr>
      <vt:lpstr> Personel Özellikleri </vt:lpstr>
      <vt:lpstr> Proje Özellikleri </vt:lpstr>
      <vt:lpstr> İlk İşgücü değerini Düzeltme </vt:lpstr>
      <vt:lpstr> Ayrıntı Modeli </vt:lpstr>
      <vt:lpstr> Proje Ekip Yapısı Oluşturma </vt:lpstr>
      <vt:lpstr> Yüklenici Proje Ekip Yapısı </vt:lpstr>
      <vt:lpstr> Yüklenici Proje Ekip Yapısı </vt:lpstr>
      <vt:lpstr> İş Sahibi Proje Ekip Yapısı </vt:lpstr>
      <vt:lpstr> Sistem Çözümleme </vt:lpstr>
      <vt:lpstr>Gereksinim Nedir? </vt:lpstr>
      <vt:lpstr> Gereksinim Çeşitleri </vt:lpstr>
      <vt:lpstr> Gereksinim Türleri </vt:lpstr>
      <vt:lpstr> Fiziksel Çevre </vt:lpstr>
      <vt:lpstr> Ara yüzler </vt:lpstr>
      <vt:lpstr> Kullanıcı ve İnsan etmeni </vt:lpstr>
      <vt:lpstr> İşlevsellik </vt:lpstr>
      <vt:lpstr>Belgeleme </vt:lpstr>
      <vt:lpstr>Veri </vt:lpstr>
      <vt:lpstr>Kaynaklar </vt:lpstr>
      <vt:lpstr> Güvenlik </vt:lpstr>
      <vt:lpstr> Kalite Güvencesi </vt:lpstr>
      <vt:lpstr> Gereksinim Özellikleri </vt:lpstr>
      <vt:lpstr>Gereksinim Çözümleme Çalışması</vt:lpstr>
      <vt:lpstr>Gereksinim Çözümleme Çalışması</vt:lpstr>
      <vt:lpstr>Gereksinim Çözümleme Çalışması</vt:lpstr>
      <vt:lpstr> Doğrulama Süreci </vt:lpstr>
      <vt:lpstr> Örnek </vt:lpstr>
      <vt:lpstr> Gereksinim Verisi Toplanması </vt:lpstr>
      <vt:lpstr> Sorma Yöntemi </vt:lpstr>
      <vt:lpstr> Sorma Yöntemi </vt:lpstr>
      <vt:lpstr>Karşılıklı Görüşme Yapısal Soru  Türleri</vt:lpstr>
      <vt:lpstr> Sorma Yöntemi </vt:lpstr>
      <vt:lpstr> Psikolojik Türetme Teknikleri </vt:lpstr>
      <vt:lpstr> İstatistiksel Teknikler </vt:lpstr>
      <vt:lpstr> Veri Modelleme Yöntemleri </vt:lpstr>
      <vt:lpstr>Nesne-İlişki Şemaları </vt:lpstr>
      <vt:lpstr> Veri Modelleme ER diyagramı </vt:lpstr>
      <vt:lpstr>Veri Sözlüğü</vt:lpstr>
      <vt:lpstr>Süreç/İşlem Modelleme Yöntemleri</vt:lpstr>
      <vt:lpstr> Veri Akış Diyagramı </vt:lpstr>
      <vt:lpstr>VAD Yönteminde Kullanılan  Semboller</vt:lpstr>
      <vt:lpstr> Veri Akış Diyagramı </vt:lpstr>
      <vt:lpstr> Veri Akış Diyagramı </vt:lpstr>
      <vt:lpstr>Veri Akış Diyagramı Neyi Gösterir</vt:lpstr>
      <vt:lpstr>Veri Akış Diyagramı Neyi Göstermez</vt:lpstr>
      <vt:lpstr> Süreç Tanımlama Dili </vt:lpstr>
      <vt:lpstr> Düz Metin </vt:lpstr>
      <vt:lpstr> Şablon </vt:lpstr>
      <vt:lpstr> Yapısal İngilizce </vt:lpstr>
      <vt:lpstr>Kullanıcı Arayüz Prototipleme (KAP)</vt:lpstr>
      <vt:lpstr> KAP Özellikleri </vt:lpstr>
      <vt:lpstr> KAP Raporları </vt:lpstr>
      <vt:lpstr>Sistem Analiz Raporu </vt:lpstr>
      <vt:lpstr>Geliştirim Masrafları  Karşılaştırması</vt:lpstr>
      <vt:lpstr>Özet</vt:lpstr>
      <vt:lpstr>Özet</vt:lpstr>
      <vt:lpstr>Sorular</vt:lpstr>
      <vt:lpstr>PowerPoint Sunusu</vt:lpstr>
      <vt:lpstr>Kaynaklar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Muhammet BAYKARA</dc:creator>
  <cp:lastModifiedBy>SAİT</cp:lastModifiedBy>
  <cp:revision>3</cp:revision>
  <dcterms:created xsi:type="dcterms:W3CDTF">2019-03-20T10:06:03Z</dcterms:created>
  <dcterms:modified xsi:type="dcterms:W3CDTF">2019-03-20T12:38:33Z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2019-03-20T00:00:00Z</vt:filetime>
  </property>
</Properties>
</file>